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02" r:id="rId2"/>
    <p:sldId id="303" r:id="rId3"/>
    <p:sldId id="304" r:id="rId4"/>
    <p:sldId id="306" r:id="rId5"/>
    <p:sldId id="308" r:id="rId6"/>
    <p:sldId id="307" r:id="rId7"/>
    <p:sldId id="305" r:id="rId8"/>
    <p:sldId id="267" r:id="rId9"/>
    <p:sldId id="311" r:id="rId10"/>
    <p:sldId id="312" r:id="rId11"/>
    <p:sldId id="272" r:id="rId12"/>
    <p:sldId id="273" r:id="rId13"/>
    <p:sldId id="276" r:id="rId14"/>
    <p:sldId id="277" r:id="rId15"/>
    <p:sldId id="278" r:id="rId16"/>
    <p:sldId id="279" r:id="rId17"/>
    <p:sldId id="280" r:id="rId18"/>
    <p:sldId id="281" r:id="rId19"/>
    <p:sldId id="310" r:id="rId20"/>
    <p:sldId id="309" r:id="rId2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8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75AF1-8720-4242-BB48-D58BC7DE73CB}" type="datetimeFigureOut">
              <a:rPr lang="es-MX" smtClean="0"/>
              <a:t>14/10/2017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B7E53-7CB4-4B14-A76E-9F4859559979}" type="slidenum">
              <a:rPr lang="es-MX" smtClean="0"/>
              <a:t>‹Nº›</a:t>
            </a:fld>
            <a:endParaRPr lang="es-MX"/>
          </a:p>
        </p:txBody>
      </p:sp>
    </p:spTree>
    <p:extLst>
      <p:ext uri="{BB962C8B-B14F-4D97-AF65-F5344CB8AC3E}">
        <p14:creationId xmlns:p14="http://schemas.microsoft.com/office/powerpoint/2010/main" val="314626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16" name="15 Marcador de número de diapositiva"/>
          <p:cNvSpPr>
            <a:spLocks noGrp="1"/>
          </p:cNvSpPr>
          <p:nvPr>
            <p:ph type="sldNum" sz="quarter" idx="11"/>
          </p:nvPr>
        </p:nvSpPr>
        <p:spPr/>
        <p:txBody>
          <a:bodyPr/>
          <a:lstStyle/>
          <a:p>
            <a:fld id="{0D7465AD-ACAF-4514-998B-2BE8D93F51E3}" type="slidenum">
              <a:rPr lang="es-MX" smtClean="0"/>
              <a:t>‹Nº›</a:t>
            </a:fld>
            <a:endParaRPr lang="es-MX"/>
          </a:p>
        </p:txBody>
      </p:sp>
      <p:sp>
        <p:nvSpPr>
          <p:cNvPr id="17" name="16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7EAA6E74-3856-48D1-9610-C42F7D151A43}" type="datetimeFigureOut">
              <a:rPr lang="es-MX" smtClean="0"/>
              <a:t>14/10/2017</a:t>
            </a:fld>
            <a:endParaRPr lang="es-MX"/>
          </a:p>
        </p:txBody>
      </p:sp>
      <p:sp>
        <p:nvSpPr>
          <p:cNvPr id="15" name="14 Marcador de número de diapositiva"/>
          <p:cNvSpPr>
            <a:spLocks noGrp="1"/>
          </p:cNvSpPr>
          <p:nvPr>
            <p:ph type="sldNum" sz="quarter" idx="15"/>
          </p:nvPr>
        </p:nvSpPr>
        <p:spPr/>
        <p:txBody>
          <a:bodyPr/>
          <a:lstStyle>
            <a:lvl1pPr algn="ctr">
              <a:defRPr/>
            </a:lvl1pPr>
          </a:lstStyle>
          <a:p>
            <a:fld id="{0D7465AD-ACAF-4514-998B-2BE8D93F51E3}" type="slidenum">
              <a:rPr lang="es-MX" smtClean="0"/>
              <a:t>‹Nº›</a:t>
            </a:fld>
            <a:endParaRPr lang="es-MX"/>
          </a:p>
        </p:txBody>
      </p:sp>
      <p:sp>
        <p:nvSpPr>
          <p:cNvPr id="16" name="15 Marcador de pie de página"/>
          <p:cNvSpPr>
            <a:spLocks noGrp="1"/>
          </p:cNvSpPr>
          <p:nvPr>
            <p:ph type="ftr" sz="quarter" idx="16"/>
          </p:nvPr>
        </p:nvSpPr>
        <p:spPr/>
        <p:txBody>
          <a:bodyPr/>
          <a:lstStyle/>
          <a:p>
            <a:endParaRPr lang="es-MX"/>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
        <p:nvSpPr>
          <p:cNvPr id="8" name="7 Marcador de pie de página"/>
          <p:cNvSpPr>
            <a:spLocks noGrp="1"/>
          </p:cNvSpPr>
          <p:nvPr>
            <p:ph type="ftr" sz="quarter" idx="11"/>
          </p:nvPr>
        </p:nvSpPr>
        <p:spPr/>
        <p:txBody>
          <a:bodyPr/>
          <a:lstStyle/>
          <a:p>
            <a:endParaRPr lang="es-MX"/>
          </a:p>
        </p:txBody>
      </p:sp>
      <p:sp>
        <p:nvSpPr>
          <p:cNvPr id="7" name="6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D7465AD-ACAF-4514-998B-2BE8D93F51E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7EAA6E74-3856-48D1-9610-C42F7D151A43}" type="datetimeFigureOut">
              <a:rPr lang="es-MX" smtClean="0"/>
              <a:t>14/10/2017</a:t>
            </a:fld>
            <a:endParaRPr lang="es-MX"/>
          </a:p>
        </p:txBody>
      </p:sp>
      <p:sp>
        <p:nvSpPr>
          <p:cNvPr id="9" name="8 Marcador de número de diapositiva"/>
          <p:cNvSpPr>
            <a:spLocks noGrp="1"/>
          </p:cNvSpPr>
          <p:nvPr>
            <p:ph type="sldNum" sz="quarter" idx="15"/>
          </p:nvPr>
        </p:nvSpPr>
        <p:spPr/>
        <p:txBody>
          <a:bodyPr/>
          <a:lstStyle/>
          <a:p>
            <a:fld id="{0D7465AD-ACAF-4514-998B-2BE8D93F51E3}" type="slidenum">
              <a:rPr lang="es-MX" smtClean="0"/>
              <a:t>‹Nº›</a:t>
            </a:fld>
            <a:endParaRPr lang="es-MX"/>
          </a:p>
        </p:txBody>
      </p:sp>
      <p:sp>
        <p:nvSpPr>
          <p:cNvPr id="10" name="9 Marcador de pie de página"/>
          <p:cNvSpPr>
            <a:spLocks noGrp="1"/>
          </p:cNvSpPr>
          <p:nvPr>
            <p:ph type="ftr" sz="quarter" idx="16"/>
          </p:nvPr>
        </p:nvSpPr>
        <p:spPr/>
        <p:txBody>
          <a:bodyPr/>
          <a:lstStyle/>
          <a:p>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7EAA6E74-3856-48D1-9610-C42F7D151A43}" type="datetimeFigureOut">
              <a:rPr lang="es-MX" smtClean="0"/>
              <a:t>14/10/2017</a:t>
            </a:fld>
            <a:endParaRPr lang="es-MX"/>
          </a:p>
        </p:txBody>
      </p:sp>
      <p:sp>
        <p:nvSpPr>
          <p:cNvPr id="9" name="8 Marcador de número de diapositiva"/>
          <p:cNvSpPr>
            <a:spLocks noGrp="1"/>
          </p:cNvSpPr>
          <p:nvPr>
            <p:ph type="sldNum" sz="quarter" idx="11"/>
          </p:nvPr>
        </p:nvSpPr>
        <p:spPr/>
        <p:txBody>
          <a:bodyPr/>
          <a:lstStyle/>
          <a:p>
            <a:fld id="{0D7465AD-ACAF-4514-998B-2BE8D93F51E3}" type="slidenum">
              <a:rPr lang="es-MX" smtClean="0"/>
              <a:t>‹Nº›</a:t>
            </a:fld>
            <a:endParaRPr lang="es-MX"/>
          </a:p>
        </p:txBody>
      </p:sp>
      <p:sp>
        <p:nvSpPr>
          <p:cNvPr id="10" name="9 Marcador de pie de página"/>
          <p:cNvSpPr>
            <a:spLocks noGrp="1"/>
          </p:cNvSpPr>
          <p:nvPr>
            <p:ph type="ftr" sz="quarter" idx="12"/>
          </p:nvPr>
        </p:nvSpPr>
        <p:spPr/>
        <p:txBody>
          <a:bodyPr/>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A6E74-3856-48D1-9610-C42F7D151A43}" type="datetimeFigureOut">
              <a:rPr lang="es-MX" smtClean="0"/>
              <a:t>14/10/2017</a:t>
            </a:fld>
            <a:endParaRPr lang="es-MX"/>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MX"/>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D7465AD-ACAF-4514-998B-2BE8D93F51E3}" type="slidenum">
              <a:rPr lang="es-MX" smtClean="0"/>
              <a:t>‹Nº›</a:t>
            </a:fld>
            <a:endParaRPr lang="es-MX"/>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116632"/>
            <a:ext cx="8640960" cy="2880320"/>
          </a:xfrm>
        </p:spPr>
        <p:txBody>
          <a:bodyPr>
            <a:noAutofit/>
          </a:bodyPr>
          <a:lstStyle/>
          <a:p>
            <a:pPr algn="ctr"/>
            <a:r>
              <a:rPr lang="es-MX" sz="4400" dirty="0" smtClean="0"/>
              <a:t/>
            </a:r>
            <a:br>
              <a:rPr lang="es-MX" sz="4400" dirty="0" smtClean="0"/>
            </a:br>
            <a:r>
              <a:rPr lang="es-MX" sz="4400" dirty="0"/>
              <a:t/>
            </a:r>
            <a:br>
              <a:rPr lang="es-MX" sz="4400" dirty="0"/>
            </a:br>
            <a:r>
              <a:rPr lang="es-MX" sz="4400" dirty="0" smtClean="0"/>
              <a:t/>
            </a:r>
            <a:br>
              <a:rPr lang="es-MX" sz="4400" dirty="0" smtClean="0"/>
            </a:br>
            <a:r>
              <a:rPr lang="es-MX" sz="4400" dirty="0"/>
              <a:t/>
            </a:r>
            <a:br>
              <a:rPr lang="es-MX" sz="4400" dirty="0"/>
            </a:br>
            <a:r>
              <a:rPr lang="es-MX" sz="4400" dirty="0" smtClean="0"/>
              <a:t/>
            </a:r>
            <a:br>
              <a:rPr lang="es-MX" sz="4400" dirty="0" smtClean="0"/>
            </a:br>
            <a:r>
              <a:rPr lang="es-MX" sz="4400" dirty="0" smtClean="0"/>
              <a:t>Sugerencias para docentes</a:t>
            </a:r>
            <a:r>
              <a:rPr lang="es-MX" sz="4400" dirty="0">
                <a:latin typeface="Times New Roman" panose="02020603050405020304" pitchFamily="18" charset="0"/>
                <a:cs typeface="Times New Roman" panose="02020603050405020304" pitchFamily="18" charset="0"/>
              </a:rPr>
              <a:t/>
            </a:r>
            <a:br>
              <a:rPr lang="es-MX" sz="4400" dirty="0">
                <a:latin typeface="Times New Roman" panose="02020603050405020304" pitchFamily="18" charset="0"/>
                <a:cs typeface="Times New Roman" panose="02020603050405020304" pitchFamily="18" charset="0"/>
              </a:rPr>
            </a:br>
            <a:r>
              <a:rPr lang="es-MX" sz="4400" dirty="0" smtClean="0">
                <a:latin typeface="Times New Roman" panose="02020603050405020304" pitchFamily="18" charset="0"/>
                <a:cs typeface="Times New Roman" panose="02020603050405020304" pitchFamily="18" charset="0"/>
              </a:rPr>
              <a:t>Los primeros días en el aula después de la emergencia. </a:t>
            </a:r>
            <a:br>
              <a:rPr lang="es-MX" sz="4400" dirty="0" smtClean="0">
                <a:latin typeface="Times New Roman" panose="02020603050405020304" pitchFamily="18" charset="0"/>
                <a:cs typeface="Times New Roman" panose="02020603050405020304" pitchFamily="18" charset="0"/>
              </a:rPr>
            </a:br>
            <a:endParaRPr lang="es-MX" sz="4400" dirty="0">
              <a:latin typeface="Times New Roman" panose="02020603050405020304" pitchFamily="18" charset="0"/>
              <a:cs typeface="Times New Roman" panose="02020603050405020304" pitchFamily="18" charset="0"/>
            </a:endParaRPr>
          </a:p>
        </p:txBody>
      </p:sp>
      <p:pic>
        <p:nvPicPr>
          <p:cNvPr id="1026" name="Picture 2" descr="Resultado de imagen para Maestros, niños y cr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76872"/>
            <a:ext cx="864096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71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a:xfrm>
            <a:off x="683568" y="1268760"/>
            <a:ext cx="7992888" cy="4903440"/>
          </a:xfrm>
        </p:spPr>
        <p:txBody>
          <a:bodyPr>
            <a:normAutofit fontScale="77500" lnSpcReduction="20000"/>
          </a:bodyPr>
          <a:lstStyle/>
          <a:p>
            <a:pPr marL="0" indent="0">
              <a:buNone/>
            </a:pPr>
            <a:r>
              <a:rPr lang="es-MX" i="1" dirty="0" smtClean="0">
                <a:latin typeface="Times New Roman" panose="02020603050405020304" pitchFamily="18" charset="0"/>
                <a:cs typeface="Times New Roman" panose="02020603050405020304" pitchFamily="18" charset="0"/>
              </a:rPr>
              <a:t>3</a:t>
            </a:r>
            <a:r>
              <a:rPr lang="es-MX" i="1" dirty="0">
                <a:latin typeface="Times New Roman" panose="02020603050405020304" pitchFamily="18" charset="0"/>
                <a:cs typeface="Times New Roman" panose="02020603050405020304" pitchFamily="18" charset="0"/>
              </a:rPr>
              <a:t>) DUELO ESPECIAL: Se ha denominado así porque no se ajusta a los criterios de pérdida por enfermedad, accidente, o por distanciamiento de la persona o de algo significativo; tampoco tiene que ver con la fragilidad estructural de las </a:t>
            </a:r>
            <a:r>
              <a:rPr lang="es-MX" i="1" dirty="0" smtClean="0">
                <a:latin typeface="Times New Roman" panose="02020603050405020304" pitchFamily="18" charset="0"/>
                <a:cs typeface="Times New Roman" panose="02020603050405020304" pitchFamily="18" charset="0"/>
              </a:rPr>
              <a:t>personas . </a:t>
            </a:r>
            <a:r>
              <a:rPr lang="es-MX" dirty="0">
                <a:latin typeface="Times New Roman" panose="02020603050405020304" pitchFamily="18" charset="0"/>
                <a:cs typeface="Times New Roman" panose="02020603050405020304" pitchFamily="18" charset="0"/>
              </a:rPr>
              <a:t>Existen tres tipos de duelo:</a:t>
            </a:r>
          </a:p>
          <a:p>
            <a:pPr marL="0" indent="0">
              <a:buNone/>
            </a:pPr>
            <a:r>
              <a:rPr lang="es-MX" i="1" dirty="0">
                <a:latin typeface="Times New Roman" panose="02020603050405020304" pitchFamily="18" charset="0"/>
                <a:cs typeface="Times New Roman" panose="02020603050405020304" pitchFamily="18" charset="0"/>
              </a:rPr>
              <a:t>En el duelo especial están presentes otros factores que hacen más difícil su elaboración, como las circunstancias en las que se producen las pérdidas, convirtiéndose en desequilibrantes del proceso de duelo, pues en estos casos la muerte se da a consecuencia de actos intencionales con el fin de atemorizar a los demás. </a:t>
            </a:r>
            <a:endParaRPr lang="es-MX" dirty="0">
              <a:latin typeface="Times New Roman" panose="02020603050405020304" pitchFamily="18" charset="0"/>
              <a:cs typeface="Times New Roman" panose="02020603050405020304" pitchFamily="18" charset="0"/>
            </a:endParaRPr>
          </a:p>
          <a:p>
            <a:pPr marL="0" indent="0">
              <a:buNone/>
            </a:pPr>
            <a:r>
              <a:rPr lang="es-MX" i="1" dirty="0">
                <a:latin typeface="Times New Roman" panose="02020603050405020304" pitchFamily="18" charset="0"/>
                <a:cs typeface="Times New Roman" panose="02020603050405020304" pitchFamily="18" charset="0"/>
              </a:rPr>
              <a:t>Existe una utilización de la vida y la muerte. Los sentimientos que genera este tipo de duelo son mucho más amenazantes, pues la posibilidad de entender lo sucedido está negada: en estas circunstancias entre otros aspectos, al horror de la muerte se suma la información distorsionada sobre lo ocurrido.</a:t>
            </a:r>
            <a:endParaRPr lang="es-MX" dirty="0">
              <a:latin typeface="Times New Roman" panose="02020603050405020304" pitchFamily="18" charset="0"/>
              <a:cs typeface="Times New Roman" panose="02020603050405020304" pitchFamily="18" charset="0"/>
            </a:endParaRPr>
          </a:p>
          <a:p>
            <a:pPr marL="0" indent="0">
              <a:buNone/>
            </a:pPr>
            <a:r>
              <a:rPr lang="es-MX" i="1" dirty="0">
                <a:latin typeface="Times New Roman" panose="02020603050405020304" pitchFamily="18" charset="0"/>
                <a:cs typeface="Times New Roman" panose="02020603050405020304" pitchFamily="18" charset="0"/>
              </a:rPr>
              <a:t>Es el caso de aquellas personas que sufren de manera directa los desastres del conflicto armado, del terrorismo, o del narcotráfico y que además no cuentan con el tiempo, el apoyo ni el acompañamiento necesarios para procesarlo.</a:t>
            </a:r>
            <a:endParaRPr lang="es-MX" dirty="0">
              <a:latin typeface="Times New Roman" panose="02020603050405020304" pitchFamily="18" charset="0"/>
              <a:cs typeface="Times New Roman" panose="02020603050405020304" pitchFamily="18" charset="0"/>
            </a:endParaRPr>
          </a:p>
        </p:txBody>
      </p:sp>
      <p:sp>
        <p:nvSpPr>
          <p:cNvPr id="4" name="3 Marcador de texto"/>
          <p:cNvSpPr>
            <a:spLocks noGrp="1"/>
          </p:cNvSpPr>
          <p:nvPr>
            <p:ph type="body" idx="2"/>
          </p:nvPr>
        </p:nvSpPr>
        <p:spPr/>
        <p:txBody>
          <a:bodyPr>
            <a:normAutofit/>
          </a:bodyPr>
          <a:lstStyle/>
          <a:p>
            <a:endParaRPr lang="es-MX" sz="2900" b="1" dirty="0" smtClean="0">
              <a:latin typeface="Times New Roman" panose="02020603050405020304" pitchFamily="18" charset="0"/>
              <a:cs typeface="Times New Roman" panose="02020603050405020304" pitchFamily="18" charset="0"/>
            </a:endParaRPr>
          </a:p>
          <a:p>
            <a:endParaRPr lang="es-MX" sz="2900" dirty="0"/>
          </a:p>
        </p:txBody>
      </p:sp>
      <p:sp>
        <p:nvSpPr>
          <p:cNvPr id="3" name="2 Título"/>
          <p:cNvSpPr>
            <a:spLocks noGrp="1"/>
          </p:cNvSpPr>
          <p:nvPr>
            <p:ph type="title"/>
          </p:nvPr>
        </p:nvSpPr>
        <p:spPr>
          <a:xfrm>
            <a:off x="395536" y="332656"/>
            <a:ext cx="8367464" cy="576064"/>
          </a:xfrm>
        </p:spPr>
        <p:txBody>
          <a:bodyPr>
            <a:noAutofit/>
          </a:bodyPr>
          <a:lstStyle/>
          <a:p>
            <a:pPr algn="ctr"/>
            <a:r>
              <a:rPr lang="es-ES_tradnl" sz="3600" dirty="0" smtClean="0">
                <a:latin typeface="Times New Roman" panose="02020603050405020304" pitchFamily="18" charset="0"/>
                <a:cs typeface="Times New Roman" panose="02020603050405020304" pitchFamily="18" charset="0"/>
              </a:rPr>
              <a:t>Hay diferentes tipos de Duelos</a:t>
            </a:r>
            <a:endParaRPr lang="es-MX"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1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latin typeface="Times New Roman" panose="02020603050405020304" pitchFamily="18" charset="0"/>
                <a:cs typeface="Times New Roman" panose="02020603050405020304" pitchFamily="18" charset="0"/>
              </a:rPr>
              <a:t>¿Qué </a:t>
            </a:r>
            <a:r>
              <a:rPr lang="es-MX" b="1" dirty="0" smtClean="0">
                <a:latin typeface="Times New Roman" panose="02020603050405020304" pitchFamily="18" charset="0"/>
                <a:cs typeface="Times New Roman" panose="02020603050405020304" pitchFamily="18" charset="0"/>
              </a:rPr>
              <a:t>hago ante una </a:t>
            </a:r>
            <a:r>
              <a:rPr lang="es-MX" b="1" dirty="0" smtClean="0">
                <a:latin typeface="Times New Roman" panose="02020603050405020304" pitchFamily="18" charset="0"/>
                <a:cs typeface="Times New Roman" panose="02020603050405020304" pitchFamily="18" charset="0"/>
              </a:rPr>
              <a:t>crisis? </a:t>
            </a:r>
            <a:endParaRPr lang="es-MX" b="1"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813690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70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49694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s-MX" b="1" dirty="0" smtClean="0">
                <a:latin typeface="Times New Roman" panose="02020603050405020304" pitchFamily="18" charset="0"/>
                <a:cs typeface="Times New Roman" panose="02020603050405020304" pitchFamily="18" charset="0"/>
              </a:rPr>
              <a:t>Primeros </a:t>
            </a:r>
            <a:r>
              <a:rPr lang="es-MX" b="1" dirty="0">
                <a:latin typeface="Times New Roman" panose="02020603050405020304" pitchFamily="18" charset="0"/>
                <a:cs typeface="Times New Roman" panose="02020603050405020304" pitchFamily="18" charset="0"/>
              </a:rPr>
              <a:t>A</a:t>
            </a:r>
            <a:r>
              <a:rPr lang="es-MX" b="1" dirty="0" smtClean="0">
                <a:latin typeface="Times New Roman" panose="02020603050405020304" pitchFamily="18" charset="0"/>
                <a:cs typeface="Times New Roman" panose="02020603050405020304" pitchFamily="18" charset="0"/>
              </a:rPr>
              <a:t>uxilios </a:t>
            </a:r>
            <a:r>
              <a:rPr lang="es-MX" b="1" dirty="0">
                <a:latin typeface="Times New Roman" panose="02020603050405020304" pitchFamily="18" charset="0"/>
                <a:cs typeface="Times New Roman" panose="02020603050405020304" pitchFamily="18" charset="0"/>
              </a:rPr>
              <a:t>P</a:t>
            </a:r>
            <a:r>
              <a:rPr lang="es-MX" b="1" dirty="0" smtClean="0">
                <a:latin typeface="Times New Roman" panose="02020603050405020304" pitchFamily="18" charset="0"/>
                <a:cs typeface="Times New Roman" panose="02020603050405020304" pitchFamily="18" charset="0"/>
              </a:rPr>
              <a:t>sicológicos</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03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76872"/>
            <a:ext cx="8496944" cy="1656184"/>
          </a:xfrm>
        </p:spPr>
        <p:txBody>
          <a:bodyPr>
            <a:normAutofit fontScale="90000"/>
          </a:bodyPr>
          <a:lstStyle/>
          <a:p>
            <a:pPr algn="ctr"/>
            <a:r>
              <a:rPr lang="es-MX" dirty="0"/>
              <a:t>¿</a:t>
            </a:r>
            <a:r>
              <a:rPr lang="es-MX" sz="4900" b="1" dirty="0">
                <a:latin typeface="Times New Roman" panose="02020603050405020304" pitchFamily="18" charset="0"/>
                <a:cs typeface="Times New Roman" panose="02020603050405020304" pitchFamily="18" charset="0"/>
              </a:rPr>
              <a:t>Qué SI hacer? y ¿qué NO hacer? en los Primeros Auxilios  Psicológicos</a:t>
            </a:r>
            <a:r>
              <a:rPr lang="es-MX" dirty="0"/>
              <a:t>:</a:t>
            </a:r>
          </a:p>
        </p:txBody>
      </p:sp>
    </p:spTree>
    <p:extLst>
      <p:ext uri="{BB962C8B-B14F-4D97-AF65-F5344CB8AC3E}">
        <p14:creationId xmlns:p14="http://schemas.microsoft.com/office/powerpoint/2010/main" val="3211637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2736304"/>
          </a:xfrm>
        </p:spPr>
        <p:txBody>
          <a:bodyPr>
            <a:normAutofit lnSpcReduction="10000"/>
          </a:bodyPr>
          <a:lstStyle/>
          <a:p>
            <a:pPr>
              <a:buFont typeface="Courier New" pitchFamily="49" charset="0"/>
              <a:buChar char="o"/>
            </a:pPr>
            <a:r>
              <a:rPr lang="es-MX" b="1" dirty="0" smtClean="0">
                <a:latin typeface="Times New Roman" panose="02020603050405020304" pitchFamily="18" charset="0"/>
                <a:cs typeface="Times New Roman" panose="02020603050405020304" pitchFamily="18" charset="0"/>
              </a:rPr>
              <a:t>SI </a:t>
            </a:r>
            <a:r>
              <a:rPr lang="es-MX" b="1" dirty="0">
                <a:latin typeface="Times New Roman" panose="02020603050405020304" pitchFamily="18" charset="0"/>
                <a:cs typeface="Times New Roman" panose="02020603050405020304" pitchFamily="18" charset="0"/>
              </a:rPr>
              <a:t>Escuchar de manera cuidadosa y refleja los sentimientos y la naturaleza de los hechos.</a:t>
            </a:r>
          </a:p>
          <a:p>
            <a:pPr>
              <a:buFont typeface="Courier New" pitchFamily="49" charset="0"/>
              <a:buChar char="o"/>
            </a:pPr>
            <a:r>
              <a:rPr lang="es-MX" b="1" dirty="0" smtClean="0">
                <a:latin typeface="Times New Roman" panose="02020603050405020304" pitchFamily="18" charset="0"/>
                <a:cs typeface="Times New Roman" panose="02020603050405020304" pitchFamily="18" charset="0"/>
              </a:rPr>
              <a:t>SI </a:t>
            </a:r>
            <a:r>
              <a:rPr lang="es-MX" b="1" dirty="0">
                <a:latin typeface="Times New Roman" panose="02020603050405020304" pitchFamily="18" charset="0"/>
                <a:cs typeface="Times New Roman" panose="02020603050405020304" pitchFamily="18" charset="0"/>
              </a:rPr>
              <a:t>Comunicar aceptación.</a:t>
            </a:r>
          </a:p>
          <a:p>
            <a:pPr>
              <a:buFont typeface="Courier New" pitchFamily="49" charset="0"/>
              <a:buChar char="o"/>
            </a:pPr>
            <a:r>
              <a:rPr lang="es-MX" b="1" dirty="0" smtClean="0">
                <a:latin typeface="Times New Roman" panose="02020603050405020304" pitchFamily="18" charset="0"/>
                <a:cs typeface="Times New Roman" panose="02020603050405020304" pitchFamily="18" charset="0"/>
              </a:rPr>
              <a:t>NO </a:t>
            </a:r>
            <a:r>
              <a:rPr lang="es-MX" b="1" dirty="0">
                <a:latin typeface="Times New Roman" panose="02020603050405020304" pitchFamily="18" charset="0"/>
                <a:cs typeface="Times New Roman" panose="02020603050405020304" pitchFamily="18" charset="0"/>
              </a:rPr>
              <a:t>Contar tu “propia historia”</a:t>
            </a:r>
          </a:p>
          <a:p>
            <a:pPr>
              <a:buFont typeface="Courier New" pitchFamily="49" charset="0"/>
              <a:buChar char="o"/>
            </a:pPr>
            <a:r>
              <a:rPr lang="es-MX" b="1" dirty="0" smtClean="0">
                <a:latin typeface="Times New Roman" panose="02020603050405020304" pitchFamily="18" charset="0"/>
                <a:cs typeface="Times New Roman" panose="02020603050405020304" pitchFamily="18" charset="0"/>
              </a:rPr>
              <a:t>NO </a:t>
            </a:r>
            <a:r>
              <a:rPr lang="es-MX" b="1" dirty="0">
                <a:latin typeface="Times New Roman" panose="02020603050405020304" pitchFamily="18" charset="0"/>
                <a:cs typeface="Times New Roman" panose="02020603050405020304" pitchFamily="18" charset="0"/>
              </a:rPr>
              <a:t>Ignorar sentimientos o hechos</a:t>
            </a:r>
          </a:p>
          <a:p>
            <a:pPr>
              <a:buFont typeface="Courier New" pitchFamily="49" charset="0"/>
              <a:buChar char="o"/>
            </a:pPr>
            <a:r>
              <a:rPr lang="es-MX" b="1" dirty="0" smtClean="0">
                <a:latin typeface="Times New Roman" panose="02020603050405020304" pitchFamily="18" charset="0"/>
                <a:cs typeface="Times New Roman" panose="02020603050405020304" pitchFamily="18" charset="0"/>
              </a:rPr>
              <a:t>NO </a:t>
            </a:r>
            <a:r>
              <a:rPr lang="es-MX" b="1" dirty="0">
                <a:latin typeface="Times New Roman" panose="02020603050405020304" pitchFamily="18" charset="0"/>
                <a:cs typeface="Times New Roman" panose="02020603050405020304" pitchFamily="18" charset="0"/>
              </a:rPr>
              <a:t>Juzgar, regañar o tomar partido</a:t>
            </a:r>
          </a:p>
        </p:txBody>
      </p:sp>
      <p:sp>
        <p:nvSpPr>
          <p:cNvPr id="2" name="Title 1"/>
          <p:cNvSpPr>
            <a:spLocks noGrp="1"/>
          </p:cNvSpPr>
          <p:nvPr>
            <p:ph type="title"/>
          </p:nvPr>
        </p:nvSpPr>
        <p:spPr>
          <a:xfrm>
            <a:off x="457200" y="-171400"/>
            <a:ext cx="8229600" cy="1224136"/>
          </a:xfrm>
        </p:spPr>
        <p:txBody>
          <a:bodyPr/>
          <a:lstStyle/>
          <a:p>
            <a:r>
              <a:rPr lang="es-MX" dirty="0" smtClean="0"/>
              <a:t> 1. </a:t>
            </a:r>
            <a:r>
              <a:rPr lang="es-MX" b="1" dirty="0" smtClean="0">
                <a:latin typeface="Times New Roman" panose="02020603050405020304" pitchFamily="18" charset="0"/>
                <a:cs typeface="Times New Roman" panose="02020603050405020304" pitchFamily="18" charset="0"/>
              </a:rPr>
              <a:t>contactar </a:t>
            </a:r>
            <a:endParaRPr lang="es-MX" b="1" dirty="0">
              <a:latin typeface="Times New Roman" panose="02020603050405020304" pitchFamily="18" charset="0"/>
              <a:cs typeface="Times New Roman" panose="02020603050405020304" pitchFamily="18" charset="0"/>
            </a:endParaRPr>
          </a:p>
        </p:txBody>
      </p:sp>
      <p:pic>
        <p:nvPicPr>
          <p:cNvPr id="8194" name="Picture 2" descr="Resultado de imagen para contacto empat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20" y="3789040"/>
            <a:ext cx="8496943" cy="279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99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7620000" cy="4988024"/>
          </a:xfrm>
        </p:spPr>
        <p:txBody>
          <a:bodyPr>
            <a:normAutofit/>
          </a:bodyPr>
          <a:lstStyle/>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SI </a:t>
            </a:r>
            <a:r>
              <a:rPr lang="es-MX" sz="3200" b="1" dirty="0">
                <a:latin typeface="Times New Roman" panose="02020603050405020304" pitchFamily="18" charset="0"/>
                <a:cs typeface="Times New Roman" panose="02020603050405020304" pitchFamily="18" charset="0"/>
              </a:rPr>
              <a:t>Plantear preguntas abiertas</a:t>
            </a:r>
          </a:p>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SI </a:t>
            </a:r>
            <a:r>
              <a:rPr lang="es-MX" sz="3200" b="1" dirty="0">
                <a:latin typeface="Times New Roman" panose="02020603050405020304" pitchFamily="18" charset="0"/>
                <a:cs typeface="Times New Roman" panose="02020603050405020304" pitchFamily="18" charset="0"/>
              </a:rPr>
              <a:t>Llevar a la persona a una mayor claridad</a:t>
            </a:r>
          </a:p>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SI </a:t>
            </a:r>
            <a:r>
              <a:rPr lang="es-MX" sz="3200" b="1" dirty="0">
                <a:latin typeface="Times New Roman" panose="02020603050405020304" pitchFamily="18" charset="0"/>
                <a:cs typeface="Times New Roman" panose="02020603050405020304" pitchFamily="18" charset="0"/>
              </a:rPr>
              <a:t>Evaluar la mortalidad</a:t>
            </a:r>
          </a:p>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NO </a:t>
            </a:r>
            <a:r>
              <a:rPr lang="es-MX" sz="3200" b="1" dirty="0">
                <a:latin typeface="Times New Roman" panose="02020603050405020304" pitchFamily="18" charset="0"/>
                <a:cs typeface="Times New Roman" panose="02020603050405020304" pitchFamily="18" charset="0"/>
              </a:rPr>
              <a:t>Depender de  preguntas de </a:t>
            </a:r>
            <a:r>
              <a:rPr lang="es-MX" sz="3200" b="1" dirty="0" smtClean="0">
                <a:latin typeface="Times New Roman" panose="02020603050405020304" pitchFamily="18" charset="0"/>
                <a:cs typeface="Times New Roman" panose="02020603050405020304" pitchFamily="18" charset="0"/>
              </a:rPr>
              <a:t>si/no</a:t>
            </a:r>
            <a:endParaRPr lang="es-MX" sz="3200" b="1" dirty="0">
              <a:latin typeface="Times New Roman" panose="02020603050405020304" pitchFamily="18" charset="0"/>
              <a:cs typeface="Times New Roman" panose="02020603050405020304" pitchFamily="18" charset="0"/>
            </a:endParaRPr>
          </a:p>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NO </a:t>
            </a:r>
            <a:r>
              <a:rPr lang="es-MX" sz="3200" b="1" dirty="0">
                <a:latin typeface="Times New Roman" panose="02020603050405020304" pitchFamily="18" charset="0"/>
                <a:cs typeface="Times New Roman" panose="02020603050405020304" pitchFamily="18" charset="0"/>
              </a:rPr>
              <a:t>Permitir abstracciones continuas.</a:t>
            </a:r>
          </a:p>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NO </a:t>
            </a:r>
            <a:r>
              <a:rPr lang="es-MX" sz="3200" b="1" dirty="0">
                <a:latin typeface="Times New Roman" panose="02020603050405020304" pitchFamily="18" charset="0"/>
                <a:cs typeface="Times New Roman" panose="02020603050405020304" pitchFamily="18" charset="0"/>
              </a:rPr>
              <a:t>Soslayar las señales de “peligro”</a:t>
            </a:r>
          </a:p>
          <a:p>
            <a:pPr>
              <a:buFont typeface="Courier New" pitchFamily="49" charset="0"/>
              <a:buChar char="o"/>
            </a:pPr>
            <a:r>
              <a:rPr lang="es-MX" sz="3200" b="1" dirty="0" smtClean="0">
                <a:latin typeface="Times New Roman" panose="02020603050405020304" pitchFamily="18" charset="0"/>
                <a:cs typeface="Times New Roman" panose="02020603050405020304" pitchFamily="18" charset="0"/>
              </a:rPr>
              <a:t>NO </a:t>
            </a:r>
            <a:r>
              <a:rPr lang="es-MX" sz="3200" b="1" dirty="0">
                <a:latin typeface="Times New Roman" panose="02020603050405020304" pitchFamily="18" charset="0"/>
                <a:cs typeface="Times New Roman" panose="02020603050405020304" pitchFamily="18" charset="0"/>
              </a:rPr>
              <a:t>Dar la razón del “problema”</a:t>
            </a:r>
          </a:p>
        </p:txBody>
      </p:sp>
      <p:sp>
        <p:nvSpPr>
          <p:cNvPr id="2" name="Title 1"/>
          <p:cNvSpPr>
            <a:spLocks noGrp="1"/>
          </p:cNvSpPr>
          <p:nvPr>
            <p:ph type="title"/>
          </p:nvPr>
        </p:nvSpPr>
        <p:spPr/>
        <p:txBody>
          <a:bodyPr/>
          <a:lstStyle/>
          <a:p>
            <a:r>
              <a:rPr lang="es-MX" dirty="0" smtClean="0">
                <a:solidFill>
                  <a:schemeClr val="tx1"/>
                </a:solidFill>
              </a:rPr>
              <a:t>2. </a:t>
            </a:r>
            <a:r>
              <a:rPr lang="es-MX" b="1" dirty="0" smtClean="0">
                <a:solidFill>
                  <a:schemeClr val="tx1"/>
                </a:solidFill>
                <a:latin typeface="Times New Roman" panose="02020603050405020304" pitchFamily="18" charset="0"/>
                <a:cs typeface="Times New Roman" panose="02020603050405020304" pitchFamily="18" charset="0"/>
              </a:rPr>
              <a:t>Dimensionar el problema</a:t>
            </a:r>
            <a:endParaRPr lang="es-MX"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833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s-MX" sz="2400" b="1" dirty="0" smtClean="0">
                <a:latin typeface="Times New Roman" panose="02020603050405020304" pitchFamily="18" charset="0"/>
                <a:cs typeface="Times New Roman" panose="02020603050405020304" pitchFamily="18" charset="0"/>
              </a:rPr>
              <a:t>SI </a:t>
            </a:r>
            <a:r>
              <a:rPr lang="es-MX" sz="2400" b="1" dirty="0">
                <a:latin typeface="Times New Roman" panose="02020603050405020304" pitchFamily="18" charset="0"/>
                <a:cs typeface="Times New Roman" panose="02020603050405020304" pitchFamily="18" charset="0"/>
              </a:rPr>
              <a:t>Alentar la lluvia de ideas</a:t>
            </a:r>
          </a:p>
          <a:p>
            <a:r>
              <a:rPr lang="es-MX" sz="2400" b="1" dirty="0" smtClean="0">
                <a:latin typeface="Times New Roman" panose="02020603050405020304" pitchFamily="18" charset="0"/>
                <a:cs typeface="Times New Roman" panose="02020603050405020304" pitchFamily="18" charset="0"/>
              </a:rPr>
              <a:t>SI </a:t>
            </a:r>
            <a:r>
              <a:rPr lang="es-MX" sz="2400" b="1" dirty="0">
                <a:latin typeface="Times New Roman" panose="02020603050405020304" pitchFamily="18" charset="0"/>
                <a:cs typeface="Times New Roman" panose="02020603050405020304" pitchFamily="18" charset="0"/>
              </a:rPr>
              <a:t>Trabajar de manera directa por bloques</a:t>
            </a:r>
          </a:p>
          <a:p>
            <a:r>
              <a:rPr lang="es-MX" sz="2400" b="1" dirty="0" smtClean="0">
                <a:latin typeface="Times New Roman" panose="02020603050405020304" pitchFamily="18" charset="0"/>
                <a:cs typeface="Times New Roman" panose="02020603050405020304" pitchFamily="18" charset="0"/>
              </a:rPr>
              <a:t>SI </a:t>
            </a:r>
            <a:r>
              <a:rPr lang="es-MX" sz="2400" b="1" dirty="0">
                <a:latin typeface="Times New Roman" panose="02020603050405020304" pitchFamily="18" charset="0"/>
                <a:cs typeface="Times New Roman" panose="02020603050405020304" pitchFamily="18" charset="0"/>
              </a:rPr>
              <a:t>Establecer prioridades</a:t>
            </a:r>
          </a:p>
          <a:p>
            <a:r>
              <a:rPr lang="es-MX" sz="2400" b="1" dirty="0" smtClean="0">
                <a:latin typeface="Times New Roman" panose="02020603050405020304" pitchFamily="18" charset="0"/>
                <a:cs typeface="Times New Roman" panose="02020603050405020304" pitchFamily="18" charset="0"/>
              </a:rPr>
              <a:t>NO </a:t>
            </a:r>
            <a:r>
              <a:rPr lang="es-MX" sz="2400" b="1" dirty="0">
                <a:latin typeface="Times New Roman" panose="02020603050405020304" pitchFamily="18" charset="0"/>
                <a:cs typeface="Times New Roman" panose="02020603050405020304" pitchFamily="18" charset="0"/>
              </a:rPr>
              <a:t>Permitir la visión de pasar por un túnel</a:t>
            </a:r>
          </a:p>
          <a:p>
            <a:r>
              <a:rPr lang="es-MX" sz="2400" b="1" dirty="0" smtClean="0">
                <a:latin typeface="Times New Roman" panose="02020603050405020304" pitchFamily="18" charset="0"/>
                <a:cs typeface="Times New Roman" panose="02020603050405020304" pitchFamily="18" charset="0"/>
              </a:rPr>
              <a:t>NO </a:t>
            </a:r>
            <a:r>
              <a:rPr lang="es-MX" sz="2400" b="1" dirty="0">
                <a:latin typeface="Times New Roman" panose="02020603050405020304" pitchFamily="18" charset="0"/>
                <a:cs typeface="Times New Roman" panose="02020603050405020304" pitchFamily="18" charset="0"/>
              </a:rPr>
              <a:t>Dejar obstáculos sin examinar</a:t>
            </a:r>
          </a:p>
          <a:p>
            <a:r>
              <a:rPr lang="es-MX" sz="2400" b="1" dirty="0" smtClean="0">
                <a:latin typeface="Times New Roman" panose="02020603050405020304" pitchFamily="18" charset="0"/>
                <a:cs typeface="Times New Roman" panose="02020603050405020304" pitchFamily="18" charset="0"/>
              </a:rPr>
              <a:t>NO </a:t>
            </a:r>
            <a:r>
              <a:rPr lang="es-MX" sz="2400" b="1" dirty="0">
                <a:latin typeface="Times New Roman" panose="02020603050405020304" pitchFamily="18" charset="0"/>
                <a:cs typeface="Times New Roman" panose="02020603050405020304" pitchFamily="18" charset="0"/>
              </a:rPr>
              <a:t>Permitir una mezcolanza de necesidades</a:t>
            </a:r>
          </a:p>
        </p:txBody>
      </p:sp>
      <p:sp>
        <p:nvSpPr>
          <p:cNvPr id="2" name="Title 1"/>
          <p:cNvSpPr>
            <a:spLocks noGrp="1"/>
          </p:cNvSpPr>
          <p:nvPr>
            <p:ph type="title"/>
          </p:nvPr>
        </p:nvSpPr>
        <p:spPr/>
        <p:txBody>
          <a:bodyPr/>
          <a:lstStyle/>
          <a:p>
            <a:r>
              <a:rPr lang="es-MX" dirty="0" smtClean="0"/>
              <a:t>3. </a:t>
            </a:r>
            <a:r>
              <a:rPr lang="es-MX" b="1" dirty="0" smtClean="0">
                <a:latin typeface="Times New Roman" panose="02020603050405020304" pitchFamily="18" charset="0"/>
                <a:cs typeface="Times New Roman" panose="02020603050405020304" pitchFamily="18" charset="0"/>
              </a:rPr>
              <a:t>Posibles soluciones </a:t>
            </a:r>
            <a:endParaRPr lang="es-MX" b="1" dirty="0">
              <a:latin typeface="Times New Roman" panose="02020603050405020304" pitchFamily="18" charset="0"/>
              <a:cs typeface="Times New Roman" panose="02020603050405020304" pitchFamily="18" charset="0"/>
            </a:endParaRPr>
          </a:p>
        </p:txBody>
      </p:sp>
      <p:pic>
        <p:nvPicPr>
          <p:cNvPr id="1024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8208912" cy="221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SI </a:t>
            </a:r>
            <a:r>
              <a:rPr lang="es-MX" sz="2800" b="1" dirty="0">
                <a:latin typeface="Times New Roman" panose="02020603050405020304" pitchFamily="18" charset="0"/>
                <a:cs typeface="Times New Roman" panose="02020603050405020304" pitchFamily="18" charset="0"/>
              </a:rPr>
              <a:t>Dar un paso cada vez</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SI </a:t>
            </a:r>
            <a:r>
              <a:rPr lang="es-MX" sz="2800" b="1" dirty="0">
                <a:latin typeface="Times New Roman" panose="02020603050405020304" pitchFamily="18" charset="0"/>
                <a:cs typeface="Times New Roman" panose="02020603050405020304" pitchFamily="18" charset="0"/>
              </a:rPr>
              <a:t>Establecer metas  específicas de corto plazo</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SI </a:t>
            </a:r>
            <a:r>
              <a:rPr lang="es-MX" sz="2800" b="1" dirty="0">
                <a:latin typeface="Times New Roman" panose="02020603050405020304" pitchFamily="18" charset="0"/>
                <a:cs typeface="Times New Roman" panose="02020603050405020304" pitchFamily="18" charset="0"/>
              </a:rPr>
              <a:t>Confrontar cuando sea necesario</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SI </a:t>
            </a:r>
            <a:r>
              <a:rPr lang="es-MX" sz="2800" b="1" dirty="0">
                <a:latin typeface="Times New Roman" panose="02020603050405020304" pitchFamily="18" charset="0"/>
                <a:cs typeface="Times New Roman" panose="02020603050405020304" pitchFamily="18" charset="0"/>
              </a:rPr>
              <a:t>Ser directivo, sólo sí debes serlo</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NO </a:t>
            </a:r>
            <a:r>
              <a:rPr lang="es-MX" sz="2800" b="1" dirty="0">
                <a:latin typeface="Times New Roman" panose="02020603050405020304" pitchFamily="18" charset="0"/>
                <a:cs typeface="Times New Roman" panose="02020603050405020304" pitchFamily="18" charset="0"/>
              </a:rPr>
              <a:t>Intentar resolverlo todo ahora</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NO </a:t>
            </a:r>
            <a:r>
              <a:rPr lang="es-MX" sz="2800" b="1" dirty="0">
                <a:latin typeface="Times New Roman" panose="02020603050405020304" pitchFamily="18" charset="0"/>
                <a:cs typeface="Times New Roman" panose="02020603050405020304" pitchFamily="18" charset="0"/>
              </a:rPr>
              <a:t>Tomar decisiones que comprometan por largo tiempo</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NO </a:t>
            </a:r>
            <a:r>
              <a:rPr lang="es-MX" sz="2800" b="1" dirty="0">
                <a:latin typeface="Times New Roman" panose="02020603050405020304" pitchFamily="18" charset="0"/>
                <a:cs typeface="Times New Roman" panose="02020603050405020304" pitchFamily="18" charset="0"/>
              </a:rPr>
              <a:t>Ser tímido o prometer cosas</a:t>
            </a:r>
          </a:p>
          <a:p>
            <a:pPr>
              <a:buFont typeface="Wingdings" pitchFamily="2" charset="2"/>
              <a:buChar char="q"/>
            </a:pPr>
            <a:r>
              <a:rPr lang="es-MX" sz="2800" b="1" dirty="0" smtClean="0">
                <a:latin typeface="Times New Roman" panose="02020603050405020304" pitchFamily="18" charset="0"/>
                <a:cs typeface="Times New Roman" panose="02020603050405020304" pitchFamily="18" charset="0"/>
              </a:rPr>
              <a:t>NO </a:t>
            </a:r>
            <a:r>
              <a:rPr lang="es-MX" sz="2800" b="1" dirty="0">
                <a:latin typeface="Times New Roman" panose="02020603050405020304" pitchFamily="18" charset="0"/>
                <a:cs typeface="Times New Roman" panose="02020603050405020304" pitchFamily="18" charset="0"/>
              </a:rPr>
              <a:t>Retraerse de tomar decisiones cuando parezca necesario</a:t>
            </a:r>
          </a:p>
        </p:txBody>
      </p:sp>
      <p:sp>
        <p:nvSpPr>
          <p:cNvPr id="2" name="Title 1"/>
          <p:cNvSpPr>
            <a:spLocks noGrp="1"/>
          </p:cNvSpPr>
          <p:nvPr>
            <p:ph type="title"/>
          </p:nvPr>
        </p:nvSpPr>
        <p:spPr/>
        <p:txBody>
          <a:bodyPr/>
          <a:lstStyle/>
          <a:p>
            <a:r>
              <a:rPr lang="es-MX" dirty="0" smtClean="0"/>
              <a:t>4. </a:t>
            </a:r>
            <a:r>
              <a:rPr lang="es-MX" b="1" dirty="0" smtClean="0">
                <a:latin typeface="Times New Roman" panose="02020603050405020304" pitchFamily="18" charset="0"/>
                <a:cs typeface="Times New Roman" panose="02020603050405020304" pitchFamily="18" charset="0"/>
              </a:rPr>
              <a:t>Acción concreta </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17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q"/>
            </a:pPr>
            <a:r>
              <a:rPr lang="es-MX" b="1" dirty="0" smtClean="0">
                <a:latin typeface="Times New Roman" panose="02020603050405020304" pitchFamily="18" charset="0"/>
                <a:cs typeface="Times New Roman" panose="02020603050405020304" pitchFamily="18" charset="0"/>
              </a:rPr>
              <a:t>SI </a:t>
            </a:r>
            <a:r>
              <a:rPr lang="es-MX" b="1" dirty="0">
                <a:latin typeface="Times New Roman" panose="02020603050405020304" pitchFamily="18" charset="0"/>
                <a:cs typeface="Times New Roman" panose="02020603050405020304" pitchFamily="18" charset="0"/>
              </a:rPr>
              <a:t>Hacer un convenio para </a:t>
            </a:r>
            <a:r>
              <a:rPr lang="es-MX" b="1" dirty="0" smtClean="0">
                <a:latin typeface="Times New Roman" panose="02020603050405020304" pitchFamily="18" charset="0"/>
                <a:cs typeface="Times New Roman" panose="02020603050405020304" pitchFamily="18" charset="0"/>
              </a:rPr>
              <a:t>re contactar</a:t>
            </a:r>
            <a:endParaRPr lang="es-MX" b="1" dirty="0">
              <a:latin typeface="Times New Roman" panose="02020603050405020304" pitchFamily="18" charset="0"/>
              <a:cs typeface="Times New Roman" panose="02020603050405020304" pitchFamily="18" charset="0"/>
            </a:endParaRPr>
          </a:p>
          <a:p>
            <a:pPr>
              <a:buFont typeface="Wingdings" pitchFamily="2" charset="2"/>
              <a:buChar char="q"/>
            </a:pPr>
            <a:r>
              <a:rPr lang="es-MX" b="1" dirty="0" smtClean="0">
                <a:latin typeface="Times New Roman" panose="02020603050405020304" pitchFamily="18" charset="0"/>
                <a:cs typeface="Times New Roman" panose="02020603050405020304" pitchFamily="18" charset="0"/>
              </a:rPr>
              <a:t>SI </a:t>
            </a:r>
            <a:r>
              <a:rPr lang="es-MX" b="1" dirty="0">
                <a:latin typeface="Times New Roman" panose="02020603050405020304" pitchFamily="18" charset="0"/>
                <a:cs typeface="Times New Roman" panose="02020603050405020304" pitchFamily="18" charset="0"/>
              </a:rPr>
              <a:t>Acordar un segundo encuentro</a:t>
            </a:r>
          </a:p>
          <a:p>
            <a:pPr>
              <a:buFont typeface="Wingdings" pitchFamily="2" charset="2"/>
              <a:buChar char="q"/>
            </a:pPr>
            <a:r>
              <a:rPr lang="es-MX" b="1" dirty="0" smtClean="0">
                <a:latin typeface="Times New Roman" panose="02020603050405020304" pitchFamily="18" charset="0"/>
                <a:cs typeface="Times New Roman" panose="02020603050405020304" pitchFamily="18" charset="0"/>
              </a:rPr>
              <a:t>SI </a:t>
            </a:r>
            <a:r>
              <a:rPr lang="es-MX" b="1" dirty="0">
                <a:latin typeface="Times New Roman" panose="02020603050405020304" pitchFamily="18" charset="0"/>
                <a:cs typeface="Times New Roman" panose="02020603050405020304" pitchFamily="18" charset="0"/>
              </a:rPr>
              <a:t>Evaluar los pasos de acción</a:t>
            </a:r>
          </a:p>
          <a:p>
            <a:pPr>
              <a:buFont typeface="Wingdings" pitchFamily="2" charset="2"/>
              <a:buChar char="q"/>
            </a:pPr>
            <a:r>
              <a:rPr lang="es-MX" b="1" dirty="0" smtClean="0">
                <a:latin typeface="Times New Roman" panose="02020603050405020304" pitchFamily="18" charset="0"/>
                <a:cs typeface="Times New Roman" panose="02020603050405020304" pitchFamily="18" charset="0"/>
              </a:rPr>
              <a:t>NO </a:t>
            </a:r>
            <a:r>
              <a:rPr lang="es-MX" b="1" dirty="0">
                <a:latin typeface="Times New Roman" panose="02020603050405020304" pitchFamily="18" charset="0"/>
                <a:cs typeface="Times New Roman" panose="02020603050405020304" pitchFamily="18" charset="0"/>
              </a:rPr>
              <a:t>Dejar detalles en el aire o asumir que el paciente continuará la NO acción de plan por sí mismo</a:t>
            </a:r>
          </a:p>
          <a:p>
            <a:pPr>
              <a:buFont typeface="Wingdings" pitchFamily="2" charset="2"/>
              <a:buChar char="q"/>
            </a:pPr>
            <a:r>
              <a:rPr lang="es-MX" b="1" dirty="0" smtClean="0">
                <a:latin typeface="Times New Roman" panose="02020603050405020304" pitchFamily="18" charset="0"/>
                <a:cs typeface="Times New Roman" panose="02020603050405020304" pitchFamily="18" charset="0"/>
              </a:rPr>
              <a:t>NO </a:t>
            </a:r>
            <a:r>
              <a:rPr lang="es-MX" b="1" dirty="0">
                <a:latin typeface="Times New Roman" panose="02020603050405020304" pitchFamily="18" charset="0"/>
                <a:cs typeface="Times New Roman" panose="02020603050405020304" pitchFamily="18" charset="0"/>
              </a:rPr>
              <a:t>Dejar la evaluación a alguien más</a:t>
            </a:r>
          </a:p>
        </p:txBody>
      </p:sp>
      <p:sp>
        <p:nvSpPr>
          <p:cNvPr id="2" name="Title 1"/>
          <p:cNvSpPr>
            <a:spLocks noGrp="1"/>
          </p:cNvSpPr>
          <p:nvPr>
            <p:ph type="title"/>
          </p:nvPr>
        </p:nvSpPr>
        <p:spPr/>
        <p:txBody>
          <a:bodyPr/>
          <a:lstStyle/>
          <a:p>
            <a:r>
              <a:rPr lang="es-MX" dirty="0" smtClean="0"/>
              <a:t>5. </a:t>
            </a:r>
            <a:r>
              <a:rPr lang="es-MX" b="1" dirty="0" smtClean="0">
                <a:latin typeface="Times New Roman" panose="02020603050405020304" pitchFamily="18" charset="0"/>
                <a:cs typeface="Times New Roman" panose="02020603050405020304" pitchFamily="18" charset="0"/>
              </a:rPr>
              <a:t>Seguimiento</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113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MX" b="1" dirty="0">
                <a:latin typeface="Times New Roman" panose="02020603050405020304" pitchFamily="18" charset="0"/>
                <a:cs typeface="Times New Roman" panose="02020603050405020304" pitchFamily="18" charset="0"/>
              </a:rPr>
              <a:t>10 Acciones para retomar la vida cotidiana en el aula</a:t>
            </a:r>
            <a:endParaRPr lang="es-MX"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lnSpcReduction="10000"/>
          </a:bodyPr>
          <a:lstStyle/>
          <a:p>
            <a:endParaRPr lang="es-MX" dirty="0"/>
          </a:p>
          <a:p>
            <a:endParaRPr lang="es-MX" dirty="0"/>
          </a:p>
        </p:txBody>
      </p:sp>
      <p:sp>
        <p:nvSpPr>
          <p:cNvPr id="4" name="3 Marcador de contenido"/>
          <p:cNvSpPr>
            <a:spLocks noGrp="1"/>
          </p:cNvSpPr>
          <p:nvPr>
            <p:ph sz="half" idx="2"/>
          </p:nvPr>
        </p:nvSpPr>
        <p:spPr>
          <a:xfrm>
            <a:off x="395536" y="1524000"/>
            <a:ext cx="8312600" cy="4572000"/>
          </a:xfrm>
        </p:spPr>
        <p:txBody>
          <a:bodyPr>
            <a:normAutofit lnSpcReduction="10000"/>
          </a:bodyPr>
          <a:lstStyle/>
          <a:p>
            <a:r>
              <a:rPr lang="es-MX" b="1" dirty="0">
                <a:latin typeface="Times New Roman" panose="02020603050405020304" pitchFamily="18" charset="0"/>
                <a:cs typeface="Times New Roman" panose="02020603050405020304" pitchFamily="18" charset="0"/>
              </a:rPr>
              <a:t>1. ¿Cómo te fue en el sismo?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2</a:t>
            </a:r>
            <a:r>
              <a:rPr lang="es-MX" b="1" dirty="0">
                <a:latin typeface="Times New Roman" panose="02020603050405020304" pitchFamily="18" charset="0"/>
                <a:cs typeface="Times New Roman" panose="02020603050405020304" pitchFamily="18" charset="0"/>
              </a:rPr>
              <a:t>. Recordando las reglas para protegernos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3</a:t>
            </a:r>
            <a:r>
              <a:rPr lang="es-MX" b="1" dirty="0">
                <a:latin typeface="Times New Roman" panose="02020603050405020304" pitchFamily="18" charset="0"/>
                <a:cs typeface="Times New Roman" panose="02020603050405020304" pitchFamily="18" charset="0"/>
              </a:rPr>
              <a:t>. Respiración para entrar en calma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4</a:t>
            </a:r>
            <a:r>
              <a:rPr lang="es-MX" b="1" dirty="0">
                <a:latin typeface="Times New Roman" panose="02020603050405020304" pitchFamily="18" charset="0"/>
                <a:cs typeface="Times New Roman" panose="02020603050405020304" pitchFamily="18" charset="0"/>
              </a:rPr>
              <a:t>. Controlando el miedo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5</a:t>
            </a:r>
            <a:r>
              <a:rPr lang="es-MX" b="1" dirty="0">
                <a:latin typeface="Times New Roman" panose="02020603050405020304" pitchFamily="18" charset="0"/>
                <a:cs typeface="Times New Roman" panose="02020603050405020304" pitchFamily="18" charset="0"/>
              </a:rPr>
              <a:t>. Es mi tristeza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6</a:t>
            </a:r>
            <a:r>
              <a:rPr lang="es-MX" b="1" dirty="0">
                <a:latin typeface="Times New Roman" panose="02020603050405020304" pitchFamily="18" charset="0"/>
                <a:cs typeface="Times New Roman" panose="02020603050405020304" pitchFamily="18" charset="0"/>
              </a:rPr>
              <a:t>. Duelo y pérdidas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7</a:t>
            </a:r>
            <a:r>
              <a:rPr lang="es-MX" b="1" dirty="0">
                <a:latin typeface="Times New Roman" panose="02020603050405020304" pitchFamily="18" charset="0"/>
                <a:cs typeface="Times New Roman" panose="02020603050405020304" pitchFamily="18" charset="0"/>
              </a:rPr>
              <a:t>. Qué hacer en familia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8</a:t>
            </a:r>
            <a:r>
              <a:rPr lang="es-MX" b="1" dirty="0">
                <a:latin typeface="Times New Roman" panose="02020603050405020304" pitchFamily="18" charset="0"/>
                <a:cs typeface="Times New Roman" panose="02020603050405020304" pitchFamily="18" charset="0"/>
              </a:rPr>
              <a:t>. Solidaridad y trabajo colaborativo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9</a:t>
            </a:r>
            <a:r>
              <a:rPr lang="es-MX" b="1" dirty="0">
                <a:latin typeface="Times New Roman" panose="02020603050405020304" pitchFamily="18" charset="0"/>
                <a:cs typeface="Times New Roman" panose="02020603050405020304" pitchFamily="18" charset="0"/>
              </a:rPr>
              <a:t>. Volver a la vida cotidiana en el aula </a:t>
            </a:r>
            <a:endParaRPr lang="es-MX" b="1" dirty="0" smtClean="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10</a:t>
            </a:r>
            <a:r>
              <a:rPr lang="es-MX" b="1" dirty="0">
                <a:latin typeface="Times New Roman" panose="02020603050405020304" pitchFamily="18" charset="0"/>
                <a:cs typeface="Times New Roman" panose="02020603050405020304" pitchFamily="18" charset="0"/>
              </a:rPr>
              <a:t>. Honrar lo sucedido. Memorial escolar</a:t>
            </a:r>
          </a:p>
        </p:txBody>
      </p:sp>
    </p:spTree>
    <p:extLst>
      <p:ext uri="{BB962C8B-B14F-4D97-AF65-F5344CB8AC3E}">
        <p14:creationId xmlns:p14="http://schemas.microsoft.com/office/powerpoint/2010/main" val="3534662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3970784" cy="6444952"/>
          </a:xfrm>
        </p:spPr>
        <p:txBody>
          <a:bodyPr>
            <a:normAutofit fontScale="90000"/>
          </a:bodyPr>
          <a:lstStyle/>
          <a:p>
            <a:r>
              <a:rPr lang="es-MX" sz="3600" b="1" dirty="0">
                <a:latin typeface="Times New Roman" panose="02020603050405020304" pitchFamily="18" charset="0"/>
                <a:cs typeface="Times New Roman" panose="02020603050405020304" pitchFamily="18" charset="0"/>
              </a:rPr>
              <a:t>Los primeros días de regreso a la escuela las y los profesores tienen el reto de crear las condiciones más adecuadas para continuar sus labores académicas en un ambiente propicio para la convivencia, el trabajo colectivo y el aprendizaje. </a:t>
            </a: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8680"/>
            <a:ext cx="432048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04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lstStyle/>
          <a:p>
            <a:endParaRPr lang="es-MX" dirty="0"/>
          </a:p>
          <a:p>
            <a:endParaRPr lang="es-MX" dirty="0"/>
          </a:p>
        </p:txBody>
      </p:sp>
      <p:sp>
        <p:nvSpPr>
          <p:cNvPr id="2" name="Title 1"/>
          <p:cNvSpPr>
            <a:spLocks noGrp="1"/>
          </p:cNvSpPr>
          <p:nvPr>
            <p:ph type="title"/>
          </p:nvPr>
        </p:nvSpPr>
        <p:spPr>
          <a:xfrm>
            <a:off x="457200" y="152400"/>
            <a:ext cx="8229600" cy="6300936"/>
          </a:xfrm>
        </p:spPr>
        <p:txBody>
          <a:bodyPr>
            <a:normAutofit fontScale="90000"/>
          </a:bodyPr>
          <a:lstStyle/>
          <a:p>
            <a:pPr algn="ctr"/>
            <a:r>
              <a:rPr lang="es-MX" sz="4900" b="1" dirty="0">
                <a:latin typeface="Times New Roman" panose="02020603050405020304" pitchFamily="18" charset="0"/>
                <a:cs typeface="Times New Roman" panose="02020603050405020304" pitchFamily="18" charset="0"/>
              </a:rPr>
              <a:t>Autocuidado </a:t>
            </a:r>
            <a:r>
              <a:rPr lang="es-MX" sz="3600" b="1" dirty="0" smtClean="0">
                <a:latin typeface="Times New Roman" panose="02020603050405020304" pitchFamily="18" charset="0"/>
                <a:cs typeface="Times New Roman" panose="02020603050405020304" pitchFamily="18" charset="0"/>
              </a:rPr>
              <a:t/>
            </a:r>
            <a:br>
              <a:rPr lang="es-MX" sz="3600" b="1" dirty="0" smtClean="0">
                <a:latin typeface="Times New Roman" panose="02020603050405020304" pitchFamily="18" charset="0"/>
                <a:cs typeface="Times New Roman" panose="02020603050405020304" pitchFamily="18" charset="0"/>
              </a:rPr>
            </a:br>
            <a:r>
              <a:rPr lang="es-MX" sz="3600" b="1" dirty="0" smtClean="0">
                <a:latin typeface="Times New Roman" panose="02020603050405020304" pitchFamily="18" charset="0"/>
                <a:cs typeface="Times New Roman" panose="02020603050405020304" pitchFamily="18" charset="0"/>
              </a:rPr>
              <a:t>Cualquier </a:t>
            </a:r>
            <a:r>
              <a:rPr lang="es-MX" sz="3600" b="1" dirty="0">
                <a:latin typeface="Times New Roman" panose="02020603050405020304" pitchFamily="18" charset="0"/>
                <a:cs typeface="Times New Roman" panose="02020603050405020304" pitchFamily="18" charset="0"/>
              </a:rPr>
              <a:t>persona que trabaja en contextos de emergencia o crisis, o bien que su labor implica escuchar y apoyar las emociones de otras personas, experimenta desgaste emocional. Esto significa que debe tomar medidas de autocuidado tales como evitar el sobre involucramiento, caer en la apatía, indiferencia, temor o enojo. La persona cuidadora debe ser cuidada, si requieres ayuda, acompañamiento o escucha, busca apoyo entre tus colegas o con algún profesional</a:t>
            </a:r>
            <a:r>
              <a:rPr lang="es-MX" b="1" dirty="0"/>
              <a:t>.</a:t>
            </a:r>
            <a:endParaRPr lang="es-MX"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375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52400"/>
            <a:ext cx="8640960" cy="1980456"/>
          </a:xfrm>
        </p:spPr>
        <p:txBody>
          <a:bodyPr>
            <a:noAutofit/>
          </a:bodyPr>
          <a:lstStyle/>
          <a:p>
            <a:pPr algn="ctr"/>
            <a:r>
              <a:rPr lang="es-MX" sz="3600" b="1" dirty="0" smtClean="0">
                <a:latin typeface="Times New Roman" panose="02020603050405020304" pitchFamily="18" charset="0"/>
                <a:cs typeface="Times New Roman" panose="02020603050405020304" pitchFamily="18" charset="0"/>
              </a:rPr>
              <a:t>El </a:t>
            </a:r>
            <a:r>
              <a:rPr lang="es-MX" sz="3600" b="1" dirty="0">
                <a:latin typeface="Times New Roman" panose="02020603050405020304" pitchFamily="18" charset="0"/>
                <a:cs typeface="Times New Roman" panose="02020603050405020304" pitchFamily="18" charset="0"/>
              </a:rPr>
              <a:t>regreso a clases constituye una de las principales señales de que la emergencia está pasando y es preciso volver a la </a:t>
            </a:r>
            <a:r>
              <a:rPr lang="es-MX" sz="3600" b="1" dirty="0" smtClean="0">
                <a:latin typeface="Times New Roman" panose="02020603050405020304" pitchFamily="18" charset="0"/>
                <a:cs typeface="Times New Roman" panose="02020603050405020304" pitchFamily="18" charset="0"/>
              </a:rPr>
              <a:t>normalidad. </a:t>
            </a:r>
            <a:endParaRPr lang="es-MX" sz="3600" b="1" dirty="0">
              <a:latin typeface="Times New Roman" panose="02020603050405020304" pitchFamily="18" charset="0"/>
              <a:cs typeface="Times New Roman" panose="02020603050405020304" pitchFamily="18" charset="0"/>
            </a:endParaRPr>
          </a:p>
        </p:txBody>
      </p:sp>
      <p:pic>
        <p:nvPicPr>
          <p:cNvPr id="3074" name="Picture 2" descr="Resultado de imagen para Clases despues de una emerg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8352928"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4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355976" y="1524000"/>
            <a:ext cx="4330824" cy="4929336"/>
          </a:xfrm>
        </p:spPr>
        <p:txBody>
          <a:bodyPr>
            <a:noAutofit/>
          </a:bodyPr>
          <a:lstStyle/>
          <a:p>
            <a:pPr marL="0" indent="0">
              <a:buNone/>
            </a:pPr>
            <a:r>
              <a:rPr lang="es-MX" sz="3600" b="1" dirty="0">
                <a:latin typeface="Times New Roman" panose="02020603050405020304" pitchFamily="18" charset="0"/>
                <a:cs typeface="Times New Roman" panose="02020603050405020304" pitchFamily="18" charset="0"/>
              </a:rPr>
              <a:t>Resiliencia es la capacidad de los seres humanos de continuar la vida de forma armónica e integral después de experimentar una situación adversa.</a:t>
            </a:r>
          </a:p>
        </p:txBody>
      </p:sp>
      <p:sp>
        <p:nvSpPr>
          <p:cNvPr id="2" name="1 Título"/>
          <p:cNvSpPr>
            <a:spLocks noGrp="1"/>
          </p:cNvSpPr>
          <p:nvPr>
            <p:ph type="title"/>
          </p:nvPr>
        </p:nvSpPr>
        <p:spPr/>
        <p:txBody>
          <a:bodyPr>
            <a:noAutofit/>
          </a:bodyPr>
          <a:lstStyle/>
          <a:p>
            <a:pPr algn="ctr"/>
            <a:r>
              <a:rPr lang="es-MX" sz="3600" b="1" dirty="0">
                <a:latin typeface="Times New Roman" panose="02020603050405020304" pitchFamily="18" charset="0"/>
                <a:cs typeface="Times New Roman" panose="02020603050405020304" pitchFamily="18" charset="0"/>
              </a:rPr>
              <a:t>Ante lo adverso, </a:t>
            </a:r>
            <a:r>
              <a:rPr lang="es-MX" sz="3600" b="1" dirty="0" smtClean="0">
                <a:latin typeface="Times New Roman" panose="02020603050405020304" pitchFamily="18" charset="0"/>
                <a:cs typeface="Times New Roman" panose="02020603050405020304" pitchFamily="18" charset="0"/>
              </a:rPr>
              <a:t>los recursos </a:t>
            </a:r>
            <a:r>
              <a:rPr lang="es-MX" sz="3600" b="1" dirty="0" err="1">
                <a:latin typeface="Times New Roman" panose="02020603050405020304" pitchFamily="18" charset="0"/>
                <a:cs typeface="Times New Roman" panose="02020603050405020304" pitchFamily="18" charset="0"/>
              </a:rPr>
              <a:t>P</a:t>
            </a:r>
            <a:r>
              <a:rPr lang="es-MX" sz="3600" b="1" dirty="0" err="1" smtClean="0">
                <a:latin typeface="Times New Roman" panose="02020603050405020304" pitchFamily="18" charset="0"/>
                <a:cs typeface="Times New Roman" panose="02020603050405020304" pitchFamily="18" charset="0"/>
              </a:rPr>
              <a:t>sicoa-fectivos</a:t>
            </a:r>
            <a:r>
              <a:rPr lang="es-MX" sz="3600" b="1" dirty="0" smtClean="0">
                <a:latin typeface="Times New Roman" panose="02020603050405020304" pitchFamily="18" charset="0"/>
                <a:cs typeface="Times New Roman" panose="02020603050405020304" pitchFamily="18" charset="0"/>
              </a:rPr>
              <a:t> y </a:t>
            </a:r>
            <a:r>
              <a:rPr lang="es-MX" sz="3600" b="1" dirty="0" err="1">
                <a:latin typeface="Times New Roman" panose="02020603050405020304" pitchFamily="18" charset="0"/>
                <a:cs typeface="Times New Roman" panose="02020603050405020304" pitchFamily="18" charset="0"/>
              </a:rPr>
              <a:t>R</a:t>
            </a:r>
            <a:r>
              <a:rPr lang="es-MX" sz="3600" b="1" dirty="0" err="1" smtClean="0">
                <a:latin typeface="Times New Roman" panose="02020603050405020304" pitchFamily="18" charset="0"/>
                <a:cs typeface="Times New Roman" panose="02020603050405020304" pitchFamily="18" charset="0"/>
              </a:rPr>
              <a:t>esilientes</a:t>
            </a:r>
            <a:r>
              <a:rPr lang="es-MX" sz="3600" b="1" dirty="0" smtClean="0">
                <a:latin typeface="Times New Roman" panose="02020603050405020304" pitchFamily="18" charset="0"/>
                <a:cs typeface="Times New Roman" panose="02020603050405020304" pitchFamily="18" charset="0"/>
              </a:rPr>
              <a:t> </a:t>
            </a:r>
            <a:endParaRPr lang="es-MX" sz="3600" b="1" dirty="0">
              <a:latin typeface="Times New Roman" panose="02020603050405020304" pitchFamily="18" charset="0"/>
              <a:cs typeface="Times New Roman" panose="02020603050405020304" pitchFamily="18" charset="0"/>
            </a:endParaRPr>
          </a:p>
        </p:txBody>
      </p:sp>
      <p:pic>
        <p:nvPicPr>
          <p:cNvPr id="5122" name="Picture 2" descr="Resultado de imagen para alumnos despues del s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74441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7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568952" cy="1440160"/>
          </a:xfrm>
        </p:spPr>
        <p:txBody>
          <a:bodyPr>
            <a:noAutofit/>
          </a:bodyPr>
          <a:lstStyle/>
          <a:p>
            <a:pPr algn="ctr"/>
            <a:r>
              <a:rPr lang="es-MX" sz="3200" b="1" dirty="0">
                <a:latin typeface="Times New Roman" panose="02020603050405020304" pitchFamily="18" charset="0"/>
                <a:cs typeface="Times New Roman" panose="02020603050405020304" pitchFamily="18" charset="0"/>
              </a:rPr>
              <a:t>Algunas características de la resiliencia en las niñas, niños y adolescentes son: </a:t>
            </a:r>
            <a:r>
              <a:rPr lang="es-MX" sz="3200" b="1" dirty="0" smtClean="0">
                <a:latin typeface="Times New Roman" panose="02020603050405020304" pitchFamily="18" charset="0"/>
                <a:cs typeface="Times New Roman" panose="02020603050405020304" pitchFamily="18" charset="0"/>
              </a:rPr>
              <a:t/>
            </a:r>
            <a:br>
              <a:rPr lang="es-MX" sz="3200" b="1" dirty="0" smtClean="0">
                <a:latin typeface="Times New Roman" panose="02020603050405020304" pitchFamily="18" charset="0"/>
                <a:cs typeface="Times New Roman" panose="02020603050405020304" pitchFamily="18" charset="0"/>
              </a:rPr>
            </a:br>
            <a:endParaRPr lang="es-MX" sz="3200" b="1" dirty="0">
              <a:latin typeface="Times New Roman" panose="02020603050405020304" pitchFamily="18" charset="0"/>
              <a:cs typeface="Times New Roman" panose="02020603050405020304" pitchFamily="18" charset="0"/>
            </a:endParaRPr>
          </a:p>
        </p:txBody>
      </p:sp>
      <p:sp>
        <p:nvSpPr>
          <p:cNvPr id="4" name="3 Marcador de texto"/>
          <p:cNvSpPr>
            <a:spLocks noGrp="1"/>
          </p:cNvSpPr>
          <p:nvPr>
            <p:ph type="body" idx="1"/>
          </p:nvPr>
        </p:nvSpPr>
        <p:spPr>
          <a:xfrm>
            <a:off x="323528" y="1196752"/>
            <a:ext cx="4104456" cy="5256584"/>
          </a:xfrm>
        </p:spPr>
        <p:txBody>
          <a:bodyPr>
            <a:normAutofit fontScale="92500" lnSpcReduction="20000"/>
          </a:bodyPr>
          <a:lstStyle/>
          <a:p>
            <a:endParaRPr lang="es-MX" b="1" dirty="0" smtClean="0">
              <a:latin typeface="Times New Roman" panose="02020603050405020304" pitchFamily="18" charset="0"/>
              <a:cs typeface="Times New Roman" panose="02020603050405020304" pitchFamily="18" charset="0"/>
            </a:endParaRPr>
          </a:p>
          <a:p>
            <a:endParaRPr lang="es-MX" b="1" dirty="0">
              <a:latin typeface="Times New Roman" panose="02020603050405020304" pitchFamily="18" charset="0"/>
              <a:cs typeface="Times New Roman" panose="02020603050405020304" pitchFamily="18" charset="0"/>
            </a:endParaRPr>
          </a:p>
          <a:p>
            <a:r>
              <a:rPr lang="es-MX" b="1" dirty="0" smtClean="0">
                <a:latin typeface="Times New Roman" panose="02020603050405020304" pitchFamily="18" charset="0"/>
                <a:cs typeface="Times New Roman" panose="02020603050405020304" pitchFamily="18" charset="0"/>
              </a:rPr>
              <a:t>› </a:t>
            </a:r>
            <a:r>
              <a:rPr lang="es-MX" sz="2900" b="1" dirty="0" smtClean="0">
                <a:latin typeface="Times New Roman" panose="02020603050405020304" pitchFamily="18" charset="0"/>
                <a:cs typeface="Times New Roman" panose="02020603050405020304" pitchFamily="18" charset="0"/>
              </a:rPr>
              <a:t>Tener </a:t>
            </a:r>
            <a:r>
              <a:rPr lang="es-MX" sz="2900" b="1" dirty="0">
                <a:latin typeface="Times New Roman" panose="02020603050405020304" pitchFamily="18" charset="0"/>
                <a:cs typeface="Times New Roman" panose="02020603050405020304" pitchFamily="18" charset="0"/>
              </a:rPr>
              <a:t>deseos de vivir y volver a su cotidianidad con un nuevo sentido </a:t>
            </a:r>
            <a:br>
              <a:rPr lang="es-MX" sz="2900" b="1" dirty="0">
                <a:latin typeface="Times New Roman" panose="02020603050405020304" pitchFamily="18" charset="0"/>
                <a:cs typeface="Times New Roman" panose="02020603050405020304" pitchFamily="18" charset="0"/>
              </a:rPr>
            </a:br>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Poder controlar el miedo y aprender a estar alerta ante posibles eventos </a:t>
            </a:r>
            <a:br>
              <a:rPr lang="es-MX" sz="2900" b="1" dirty="0">
                <a:latin typeface="Times New Roman" panose="02020603050405020304" pitchFamily="18" charset="0"/>
                <a:cs typeface="Times New Roman" panose="02020603050405020304" pitchFamily="18" charset="0"/>
              </a:rPr>
            </a:br>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Ordenar sus pensamientos e ideas ante la confusión </a:t>
            </a:r>
            <a:endParaRPr lang="es-MX" sz="2900" b="1" dirty="0" smtClean="0">
              <a:latin typeface="Times New Roman" panose="02020603050405020304" pitchFamily="18" charset="0"/>
              <a:cs typeface="Times New Roman" panose="02020603050405020304" pitchFamily="18" charset="0"/>
            </a:endParaRPr>
          </a:p>
          <a:p>
            <a:endParaRPr lang="es-MX" sz="2900" b="1" dirty="0" smtClean="0">
              <a:latin typeface="Times New Roman" panose="02020603050405020304" pitchFamily="18" charset="0"/>
              <a:cs typeface="Times New Roman" panose="02020603050405020304" pitchFamily="18" charset="0"/>
            </a:endParaRPr>
          </a:p>
          <a:p>
            <a:endParaRPr lang="es-MX" sz="2900" b="1" dirty="0">
              <a:latin typeface="Times New Roman" panose="02020603050405020304" pitchFamily="18" charset="0"/>
              <a:cs typeface="Times New Roman" panose="02020603050405020304" pitchFamily="18" charset="0"/>
            </a:endParaRPr>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12776"/>
            <a:ext cx="425958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4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568952" cy="1440160"/>
          </a:xfrm>
        </p:spPr>
        <p:txBody>
          <a:bodyPr>
            <a:noAutofit/>
          </a:bodyPr>
          <a:lstStyle/>
          <a:p>
            <a:pPr algn="ctr"/>
            <a:r>
              <a:rPr lang="es-MX" sz="3200" b="1" dirty="0">
                <a:latin typeface="Times New Roman" panose="02020603050405020304" pitchFamily="18" charset="0"/>
                <a:cs typeface="Times New Roman" panose="02020603050405020304" pitchFamily="18" charset="0"/>
              </a:rPr>
              <a:t>Algunas características de la resiliencia en las niñas, niños y adolescentes son: </a:t>
            </a:r>
            <a:r>
              <a:rPr lang="es-MX" sz="3200" b="1" dirty="0" smtClean="0">
                <a:latin typeface="Times New Roman" panose="02020603050405020304" pitchFamily="18" charset="0"/>
                <a:cs typeface="Times New Roman" panose="02020603050405020304" pitchFamily="18" charset="0"/>
              </a:rPr>
              <a:t/>
            </a:r>
            <a:br>
              <a:rPr lang="es-MX" sz="3200" b="1" dirty="0" smtClean="0">
                <a:latin typeface="Times New Roman" panose="02020603050405020304" pitchFamily="18" charset="0"/>
                <a:cs typeface="Times New Roman" panose="02020603050405020304" pitchFamily="18" charset="0"/>
              </a:rPr>
            </a:br>
            <a:endParaRPr lang="es-MX" sz="3200" b="1" dirty="0">
              <a:latin typeface="Times New Roman" panose="02020603050405020304" pitchFamily="18" charset="0"/>
              <a:cs typeface="Times New Roman" panose="02020603050405020304" pitchFamily="18" charset="0"/>
            </a:endParaRPr>
          </a:p>
        </p:txBody>
      </p:sp>
      <p:sp>
        <p:nvSpPr>
          <p:cNvPr id="4" name="3 Marcador de texto"/>
          <p:cNvSpPr>
            <a:spLocks noGrp="1"/>
          </p:cNvSpPr>
          <p:nvPr>
            <p:ph type="body" idx="1"/>
          </p:nvPr>
        </p:nvSpPr>
        <p:spPr>
          <a:xfrm>
            <a:off x="323528" y="1196752"/>
            <a:ext cx="4104456" cy="5256584"/>
          </a:xfrm>
        </p:spPr>
        <p:txBody>
          <a:bodyPr>
            <a:normAutofit fontScale="70000" lnSpcReduction="20000"/>
          </a:bodyPr>
          <a:lstStyle/>
          <a:p>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Aprender a manejar su estado de ánimo </a:t>
            </a:r>
            <a:br>
              <a:rPr lang="es-MX" sz="2900" b="1" dirty="0">
                <a:latin typeface="Times New Roman" panose="02020603050405020304" pitchFamily="18" charset="0"/>
                <a:cs typeface="Times New Roman" panose="02020603050405020304" pitchFamily="18" charset="0"/>
              </a:rPr>
            </a:br>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Reconectar los vínculos afectivos con sus seres queridos, amigos y mascotas. </a:t>
            </a:r>
            <a:br>
              <a:rPr lang="es-MX" sz="2900" b="1" dirty="0">
                <a:latin typeface="Times New Roman" panose="02020603050405020304" pitchFamily="18" charset="0"/>
                <a:cs typeface="Times New Roman" panose="02020603050405020304" pitchFamily="18" charset="0"/>
              </a:rPr>
            </a:br>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Aprender de la experiencia y los errores sin culpa. </a:t>
            </a:r>
            <a:br>
              <a:rPr lang="es-MX" sz="2900" b="1" dirty="0">
                <a:latin typeface="Times New Roman" panose="02020603050405020304" pitchFamily="18" charset="0"/>
                <a:cs typeface="Times New Roman" panose="02020603050405020304" pitchFamily="18" charset="0"/>
              </a:rPr>
            </a:br>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Percibir que existe equilibrio entre su vida personal, familiar, comunitaria y con la naturaleza. </a:t>
            </a:r>
            <a:br>
              <a:rPr lang="es-MX" sz="2900" b="1" dirty="0">
                <a:latin typeface="Times New Roman" panose="02020603050405020304" pitchFamily="18" charset="0"/>
                <a:cs typeface="Times New Roman" panose="02020603050405020304" pitchFamily="18" charset="0"/>
              </a:rPr>
            </a:br>
            <a:endParaRPr lang="es-MX" sz="2900" b="1" dirty="0" smtClean="0">
              <a:latin typeface="Times New Roman" panose="02020603050405020304" pitchFamily="18" charset="0"/>
              <a:cs typeface="Times New Roman" panose="02020603050405020304" pitchFamily="18" charset="0"/>
            </a:endParaRPr>
          </a:p>
          <a:p>
            <a:r>
              <a:rPr lang="es-MX" sz="2900" b="1" dirty="0" smtClean="0">
                <a:latin typeface="Times New Roman" panose="02020603050405020304" pitchFamily="18" charset="0"/>
                <a:cs typeface="Times New Roman" panose="02020603050405020304" pitchFamily="18" charset="0"/>
              </a:rPr>
              <a:t>› </a:t>
            </a:r>
            <a:r>
              <a:rPr lang="es-MX" sz="2900" b="1" dirty="0">
                <a:latin typeface="Times New Roman" panose="02020603050405020304" pitchFamily="18" charset="0"/>
                <a:cs typeface="Times New Roman" panose="02020603050405020304" pitchFamily="18" charset="0"/>
              </a:rPr>
              <a:t>Trascender la experiencia adversa con una actitud positiva hacia el futuro</a:t>
            </a:r>
            <a:endParaRPr lang="es-MX" sz="2900" dirty="0"/>
          </a:p>
        </p:txBody>
      </p:sp>
      <p:pic>
        <p:nvPicPr>
          <p:cNvPr id="7170" name="Picture 2" descr="Resultado de imagen para Niños con miedo y llan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340768"/>
            <a:ext cx="381642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para Niños con miedo y llan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861048"/>
            <a:ext cx="381642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07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429000"/>
            <a:ext cx="8568952" cy="3096344"/>
          </a:xfrm>
        </p:spPr>
        <p:txBody>
          <a:bodyPr>
            <a:noAutofit/>
          </a:bodyPr>
          <a:lstStyle/>
          <a:p>
            <a:pPr algn="ctr"/>
            <a:r>
              <a:rPr lang="es-MX" sz="3200" b="1" dirty="0">
                <a:latin typeface="Times New Roman" panose="02020603050405020304" pitchFamily="18" charset="0"/>
                <a:cs typeface="Times New Roman" panose="02020603050405020304" pitchFamily="18" charset="0"/>
              </a:rPr>
              <a:t>El estado de ánimo y la manera de procesar lo sucedido es diferente de persona a persona, por lo que es necesario identificar si en </a:t>
            </a:r>
            <a:r>
              <a:rPr lang="es-MX" sz="3200" b="1" dirty="0" smtClean="0">
                <a:latin typeface="Times New Roman" panose="02020603050405020304" pitchFamily="18" charset="0"/>
                <a:cs typeface="Times New Roman" panose="02020603050405020304" pitchFamily="18" charset="0"/>
              </a:rPr>
              <a:t>la escuela hay </a:t>
            </a:r>
            <a:r>
              <a:rPr lang="es-MX" sz="3200" b="1" dirty="0">
                <a:latin typeface="Times New Roman" panose="02020603050405020304" pitchFamily="18" charset="0"/>
                <a:cs typeface="Times New Roman" panose="02020603050405020304" pitchFamily="18" charset="0"/>
              </a:rPr>
              <a:t>quienes tienen mayor dificultad para expresar y poner en orden sus pensamientos y emociones, e inclusive si requiere de atención especializada. </a:t>
            </a:r>
          </a:p>
        </p:txBody>
      </p:sp>
      <p:pic>
        <p:nvPicPr>
          <p:cNvPr id="4098" name="Picture 2" descr="Resultado de imagen para alumnos con miedo y trist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352928"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4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20664624"/>
              </p:ext>
            </p:extLst>
          </p:nvPr>
        </p:nvGraphicFramePr>
        <p:xfrm>
          <a:off x="323528" y="260647"/>
          <a:ext cx="8568952" cy="6336704"/>
        </p:xfrm>
        <a:graphic>
          <a:graphicData uri="http://schemas.openxmlformats.org/drawingml/2006/table">
            <a:tbl>
              <a:tblPr firstRow="1" bandRow="1">
                <a:tableStyleId>{5C22544A-7EE6-4342-B048-85BDC9FD1C3A}</a:tableStyleId>
              </a:tblPr>
              <a:tblGrid>
                <a:gridCol w="2142238"/>
                <a:gridCol w="2142238"/>
                <a:gridCol w="2142238"/>
                <a:gridCol w="2142238"/>
              </a:tblGrid>
              <a:tr h="466310">
                <a:tc>
                  <a:txBody>
                    <a:bodyPr/>
                    <a:lstStyle/>
                    <a:p>
                      <a:r>
                        <a:rPr lang="es-MX" dirty="0" smtClean="0"/>
                        <a:t>Emoción </a:t>
                      </a:r>
                      <a:endParaRPr lang="es-MX" dirty="0"/>
                    </a:p>
                  </a:txBody>
                  <a:tcPr/>
                </a:tc>
                <a:tc>
                  <a:txBody>
                    <a:bodyPr/>
                    <a:lstStyle/>
                    <a:p>
                      <a:r>
                        <a:rPr lang="es-MX" dirty="0" smtClean="0"/>
                        <a:t>Expresión </a:t>
                      </a:r>
                      <a:endParaRPr lang="es-MX" dirty="0"/>
                    </a:p>
                  </a:txBody>
                  <a:tcPr/>
                </a:tc>
                <a:tc>
                  <a:txBody>
                    <a:bodyPr/>
                    <a:lstStyle/>
                    <a:p>
                      <a:r>
                        <a:rPr lang="es-MX" dirty="0" smtClean="0"/>
                        <a:t>Función </a:t>
                      </a:r>
                      <a:endParaRPr lang="es-MX" dirty="0"/>
                    </a:p>
                  </a:txBody>
                  <a:tcPr/>
                </a:tc>
                <a:tc>
                  <a:txBody>
                    <a:bodyPr/>
                    <a:lstStyle/>
                    <a:p>
                      <a:r>
                        <a:rPr lang="es-MX" dirty="0" smtClean="0"/>
                        <a:t>Mensaje </a:t>
                      </a:r>
                      <a:endParaRPr lang="es-MX" dirty="0"/>
                    </a:p>
                  </a:txBody>
                  <a:tcPr/>
                </a:tc>
              </a:tr>
              <a:tr h="1149805">
                <a:tc>
                  <a:txBody>
                    <a:bodyPr/>
                    <a:lstStyle/>
                    <a:p>
                      <a:r>
                        <a:rPr lang="es-MX" dirty="0" smtClean="0"/>
                        <a:t>Sorpresa </a:t>
                      </a:r>
                      <a:endParaRPr lang="es-MX" dirty="0"/>
                    </a:p>
                  </a:txBody>
                  <a:tcPr/>
                </a:tc>
                <a:tc>
                  <a:txBody>
                    <a:bodyPr/>
                    <a:lstStyle/>
                    <a:p>
                      <a:endParaRPr lang="es-MX" dirty="0"/>
                    </a:p>
                  </a:txBody>
                  <a:tcPr/>
                </a:tc>
                <a:tc>
                  <a:txBody>
                    <a:bodyPr/>
                    <a:lstStyle/>
                    <a:p>
                      <a:r>
                        <a:rPr lang="es-MX" dirty="0" smtClean="0"/>
                        <a:t>Atención máxima</a:t>
                      </a:r>
                      <a:r>
                        <a:rPr lang="es-MX" baseline="0" dirty="0" smtClean="0"/>
                        <a:t> al estimulo emergente</a:t>
                      </a:r>
                      <a:endParaRPr lang="es-MX" dirty="0"/>
                    </a:p>
                  </a:txBody>
                  <a:tcPr/>
                </a:tc>
                <a:tc>
                  <a:txBody>
                    <a:bodyPr/>
                    <a:lstStyle/>
                    <a:p>
                      <a:r>
                        <a:rPr lang="es-MX" dirty="0" smtClean="0"/>
                        <a:t>No me esperaba esto.</a:t>
                      </a:r>
                      <a:endParaRPr lang="es-MX" dirty="0"/>
                    </a:p>
                  </a:txBody>
                  <a:tcPr/>
                </a:tc>
              </a:tr>
              <a:tr h="1149805">
                <a:tc>
                  <a:txBody>
                    <a:bodyPr/>
                    <a:lstStyle/>
                    <a:p>
                      <a:r>
                        <a:rPr lang="es-MX" dirty="0" smtClean="0"/>
                        <a:t>Asco </a:t>
                      </a:r>
                      <a:endParaRPr lang="es-MX" dirty="0"/>
                    </a:p>
                  </a:txBody>
                  <a:tcPr/>
                </a:tc>
                <a:tc>
                  <a:txBody>
                    <a:bodyPr/>
                    <a:lstStyle/>
                    <a:p>
                      <a:endParaRPr lang="es-MX" dirty="0"/>
                    </a:p>
                  </a:txBody>
                  <a:tcPr/>
                </a:tc>
                <a:tc>
                  <a:txBody>
                    <a:bodyPr/>
                    <a:lstStyle/>
                    <a:p>
                      <a:r>
                        <a:rPr lang="es-MX" dirty="0" smtClean="0"/>
                        <a:t>Cerrar vías respiratorias, evitar intoxicación </a:t>
                      </a:r>
                      <a:endParaRPr lang="es-MX" dirty="0"/>
                    </a:p>
                  </a:txBody>
                  <a:tcPr/>
                </a:tc>
                <a:tc>
                  <a:txBody>
                    <a:bodyPr/>
                    <a:lstStyle/>
                    <a:p>
                      <a:r>
                        <a:rPr lang="es-MX" dirty="0" smtClean="0"/>
                        <a:t>Esto es toxico o perjudicial.</a:t>
                      </a:r>
                      <a:endParaRPr lang="es-MX" dirty="0"/>
                    </a:p>
                  </a:txBody>
                  <a:tcPr/>
                </a:tc>
              </a:tr>
              <a:tr h="1149805">
                <a:tc>
                  <a:txBody>
                    <a:bodyPr/>
                    <a:lstStyle/>
                    <a:p>
                      <a:r>
                        <a:rPr lang="es-MX" dirty="0" smtClean="0"/>
                        <a:t>Alegría </a:t>
                      </a:r>
                      <a:endParaRPr lang="es-MX" dirty="0"/>
                    </a:p>
                  </a:txBody>
                  <a:tcPr/>
                </a:tc>
                <a:tc>
                  <a:txBody>
                    <a:bodyPr/>
                    <a:lstStyle/>
                    <a:p>
                      <a:endParaRPr lang="es-MX" dirty="0"/>
                    </a:p>
                  </a:txBody>
                  <a:tcPr/>
                </a:tc>
                <a:tc>
                  <a:txBody>
                    <a:bodyPr/>
                    <a:lstStyle/>
                    <a:p>
                      <a:r>
                        <a:rPr lang="es-MX" dirty="0" smtClean="0"/>
                        <a:t>Reforzar vínculos</a:t>
                      </a:r>
                      <a:r>
                        <a:rPr lang="es-MX" baseline="0" dirty="0" smtClean="0"/>
                        <a:t> y conductas </a:t>
                      </a:r>
                      <a:endParaRPr lang="es-MX" dirty="0"/>
                    </a:p>
                  </a:txBody>
                  <a:tcPr/>
                </a:tc>
                <a:tc>
                  <a:txBody>
                    <a:bodyPr/>
                    <a:lstStyle/>
                    <a:p>
                      <a:r>
                        <a:rPr lang="es-MX" dirty="0" smtClean="0"/>
                        <a:t>Todo va a estar bien, me caes bien, estoy bien… </a:t>
                      </a:r>
                      <a:endParaRPr lang="es-MX" dirty="0"/>
                    </a:p>
                  </a:txBody>
                  <a:tcPr/>
                </a:tc>
              </a:tr>
              <a:tr h="804864">
                <a:tc>
                  <a:txBody>
                    <a:bodyPr/>
                    <a:lstStyle/>
                    <a:p>
                      <a:r>
                        <a:rPr lang="es-MX" dirty="0" smtClean="0"/>
                        <a:t>Miedo </a:t>
                      </a:r>
                      <a:endParaRPr lang="es-MX" dirty="0"/>
                    </a:p>
                  </a:txBody>
                  <a:tcPr/>
                </a:tc>
                <a:tc>
                  <a:txBody>
                    <a:bodyPr/>
                    <a:lstStyle/>
                    <a:p>
                      <a:endParaRPr lang="es-MX" dirty="0"/>
                    </a:p>
                  </a:txBody>
                  <a:tcPr/>
                </a:tc>
                <a:tc>
                  <a:txBody>
                    <a:bodyPr/>
                    <a:lstStyle/>
                    <a:p>
                      <a:r>
                        <a:rPr lang="es-MX" dirty="0" smtClean="0"/>
                        <a:t>Ver y evitar peligro,</a:t>
                      </a:r>
                      <a:r>
                        <a:rPr lang="es-MX" baseline="0" dirty="0" smtClean="0"/>
                        <a:t> conseguir ayuda </a:t>
                      </a:r>
                      <a:endParaRPr lang="es-MX" dirty="0"/>
                    </a:p>
                  </a:txBody>
                  <a:tcPr/>
                </a:tc>
                <a:tc>
                  <a:txBody>
                    <a:bodyPr/>
                    <a:lstStyle/>
                    <a:p>
                      <a:r>
                        <a:rPr lang="es-MX" dirty="0" smtClean="0"/>
                        <a:t>Estoy</a:t>
                      </a:r>
                      <a:r>
                        <a:rPr lang="es-MX" baseline="0" dirty="0" smtClean="0"/>
                        <a:t> en peligro, ayuda. </a:t>
                      </a:r>
                      <a:endParaRPr lang="es-MX" dirty="0"/>
                    </a:p>
                  </a:txBody>
                  <a:tcPr/>
                </a:tc>
              </a:tr>
              <a:tr h="1149805">
                <a:tc>
                  <a:txBody>
                    <a:bodyPr/>
                    <a:lstStyle/>
                    <a:p>
                      <a:r>
                        <a:rPr lang="es-MX" dirty="0" smtClean="0"/>
                        <a:t>Ira </a:t>
                      </a:r>
                      <a:endParaRPr lang="es-MX" dirty="0"/>
                    </a:p>
                  </a:txBody>
                  <a:tcPr/>
                </a:tc>
                <a:tc>
                  <a:txBody>
                    <a:bodyPr/>
                    <a:lstStyle/>
                    <a:p>
                      <a:endParaRPr lang="es-MX" dirty="0"/>
                    </a:p>
                  </a:txBody>
                  <a:tcPr/>
                </a:tc>
                <a:tc>
                  <a:txBody>
                    <a:bodyPr/>
                    <a:lstStyle/>
                    <a:p>
                      <a:r>
                        <a:rPr lang="es-MX" dirty="0" smtClean="0"/>
                        <a:t>Evitar</a:t>
                      </a:r>
                      <a:r>
                        <a:rPr lang="es-MX" baseline="0" dirty="0" smtClean="0"/>
                        <a:t> daño, amenazar, asustar </a:t>
                      </a:r>
                      <a:endParaRPr lang="es-MX" dirty="0"/>
                    </a:p>
                  </a:txBody>
                  <a:tcPr/>
                </a:tc>
                <a:tc>
                  <a:txBody>
                    <a:bodyPr/>
                    <a:lstStyle/>
                    <a:p>
                      <a:r>
                        <a:rPr lang="es-MX" dirty="0" smtClean="0"/>
                        <a:t>Me estas enfadando y puedo hacerte daño</a:t>
                      </a:r>
                      <a:r>
                        <a:rPr lang="es-MX" baseline="0" dirty="0" smtClean="0"/>
                        <a:t>.</a:t>
                      </a:r>
                      <a:endParaRPr lang="es-MX" dirty="0"/>
                    </a:p>
                  </a:txBody>
                  <a:tcPr/>
                </a:tc>
              </a:tr>
              <a:tr h="466310">
                <a:tc>
                  <a:txBody>
                    <a:bodyPr/>
                    <a:lstStyle/>
                    <a:p>
                      <a:r>
                        <a:rPr lang="es-MX" dirty="0" smtClean="0"/>
                        <a:t>Tristeza </a:t>
                      </a:r>
                      <a:endParaRPr lang="es-MX" dirty="0"/>
                    </a:p>
                  </a:txBody>
                  <a:tcPr/>
                </a:tc>
                <a:tc>
                  <a:txBody>
                    <a:bodyPr/>
                    <a:lstStyle/>
                    <a:p>
                      <a:endParaRPr lang="es-MX" dirty="0"/>
                    </a:p>
                  </a:txBody>
                  <a:tcPr/>
                </a:tc>
                <a:tc>
                  <a:txBody>
                    <a:bodyPr/>
                    <a:lstStyle/>
                    <a:p>
                      <a:r>
                        <a:rPr lang="es-MX" dirty="0" smtClean="0"/>
                        <a:t>Obtener apoyo </a:t>
                      </a:r>
                      <a:endParaRPr lang="es-MX" dirty="0"/>
                    </a:p>
                  </a:txBody>
                  <a:tcPr/>
                </a:tc>
                <a:tc>
                  <a:txBody>
                    <a:bodyPr/>
                    <a:lstStyle/>
                    <a:p>
                      <a:r>
                        <a:rPr lang="es-MX" dirty="0" smtClean="0"/>
                        <a:t>Ayúdame.</a:t>
                      </a:r>
                      <a:endParaRPr lang="es-MX" dirty="0"/>
                    </a:p>
                  </a:txBody>
                  <a:tcPr/>
                </a:tc>
              </a:tr>
            </a:tbl>
          </a:graphicData>
        </a:graphic>
      </p:graphicFrame>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5544" y="836712"/>
            <a:ext cx="1296144" cy="74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761" y="1772816"/>
            <a:ext cx="1008977" cy="89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975" y="2897825"/>
            <a:ext cx="774318" cy="77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4436" y="3796442"/>
            <a:ext cx="844857" cy="84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1918" y="4693842"/>
            <a:ext cx="79208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1009" y="5801856"/>
            <a:ext cx="845782"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0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a:xfrm>
            <a:off x="395536" y="980728"/>
            <a:ext cx="4392488" cy="5877272"/>
          </a:xfrm>
        </p:spPr>
        <p:txBody>
          <a:bodyPr>
            <a:normAutofit fontScale="55000" lnSpcReduction="20000"/>
          </a:bodyPr>
          <a:lstStyle/>
          <a:p>
            <a:endParaRPr lang="es-MX" i="1" dirty="0" smtClean="0">
              <a:latin typeface="Times New Roman" panose="02020603050405020304" pitchFamily="18" charset="0"/>
              <a:cs typeface="Times New Roman" panose="02020603050405020304" pitchFamily="18" charset="0"/>
            </a:endParaRPr>
          </a:p>
          <a:p>
            <a:pPr marL="0" indent="0">
              <a:buNone/>
            </a:pPr>
            <a:r>
              <a:rPr lang="es-MX" sz="3300" i="1" dirty="0" smtClean="0">
                <a:latin typeface="Times New Roman" panose="02020603050405020304" pitchFamily="18" charset="0"/>
                <a:cs typeface="Times New Roman" panose="02020603050405020304" pitchFamily="18" charset="0"/>
              </a:rPr>
              <a:t>1</a:t>
            </a:r>
            <a:r>
              <a:rPr lang="es-MX" sz="3300" i="1" dirty="0">
                <a:latin typeface="Times New Roman" panose="02020603050405020304" pitchFamily="18" charset="0"/>
                <a:cs typeface="Times New Roman" panose="02020603050405020304" pitchFamily="18" charset="0"/>
              </a:rPr>
              <a:t>) </a:t>
            </a:r>
            <a:r>
              <a:rPr lang="es-MX" sz="3300" b="1" i="1" dirty="0">
                <a:latin typeface="Times New Roman" panose="02020603050405020304" pitchFamily="18" charset="0"/>
                <a:cs typeface="Times New Roman" panose="02020603050405020304" pitchFamily="18" charset="0"/>
              </a:rPr>
              <a:t>DUELO NORMAL: Ocurre cuando perdemos o nos alejamos de un ser querido o de algo que para nosotros es muy significativo. En el duelo normal podemos decir que la pérdida ocurre de manera natural, como por ejemplo, luego de una enfermedad, de un accidente o de algún desastre natural. </a:t>
            </a:r>
            <a:endParaRPr lang="es-MX" sz="3300" b="1" dirty="0">
              <a:latin typeface="Times New Roman" panose="02020603050405020304" pitchFamily="18" charset="0"/>
              <a:cs typeface="Times New Roman" panose="02020603050405020304" pitchFamily="18" charset="0"/>
            </a:endParaRPr>
          </a:p>
          <a:p>
            <a:pPr marL="0" indent="0">
              <a:buNone/>
            </a:pPr>
            <a:r>
              <a:rPr lang="es-MX" sz="3300" b="1" i="1" dirty="0">
                <a:latin typeface="Times New Roman" panose="02020603050405020304" pitchFamily="18" charset="0"/>
                <a:cs typeface="Times New Roman" panose="02020603050405020304" pitchFamily="18" charset="0"/>
              </a:rPr>
              <a:t>En este tipo de duelo, el proceso por el que pasa la persona dura un tiempo determinado, hasta que llega a aceptar la pérdida continuando con sus actividades de manera adecuada.</a:t>
            </a:r>
            <a:endParaRPr lang="es-MX" sz="3300" b="1" dirty="0">
              <a:latin typeface="Times New Roman" panose="02020603050405020304" pitchFamily="18" charset="0"/>
              <a:cs typeface="Times New Roman" panose="02020603050405020304" pitchFamily="18" charset="0"/>
            </a:endParaRPr>
          </a:p>
          <a:p>
            <a:pPr marL="0" indent="0">
              <a:buNone/>
            </a:pPr>
            <a:r>
              <a:rPr lang="es-MX" sz="3300" b="1" i="1" dirty="0">
                <a:latin typeface="Times New Roman" panose="02020603050405020304" pitchFamily="18" charset="0"/>
                <a:cs typeface="Times New Roman" panose="02020603050405020304" pitchFamily="18" charset="0"/>
              </a:rPr>
              <a:t>2) DUELO PATOLÓGICO: Tiene las mismas causas del duelo normal, pero la recuperación de la persona se torna difícil: ella se quiebra y entra en un estado de melancolía que trastorna su comportamiento y desarrollo. </a:t>
            </a:r>
            <a:endParaRPr lang="es-MX" sz="3300" b="1" dirty="0">
              <a:latin typeface="Times New Roman" panose="02020603050405020304" pitchFamily="18" charset="0"/>
              <a:cs typeface="Times New Roman" panose="02020603050405020304" pitchFamily="18" charset="0"/>
            </a:endParaRPr>
          </a:p>
          <a:p>
            <a:pPr marL="0" indent="0">
              <a:buNone/>
            </a:pPr>
            <a:r>
              <a:rPr lang="es-MX" sz="3300" b="1" i="1" dirty="0">
                <a:latin typeface="Times New Roman" panose="02020603050405020304" pitchFamily="18" charset="0"/>
                <a:cs typeface="Times New Roman" panose="02020603050405020304" pitchFamily="18" charset="0"/>
              </a:rPr>
              <a:t>En general, el proceso se torna patológico cuando la persona que lo vive tiene una estructura frágil</a:t>
            </a:r>
            <a:r>
              <a:rPr lang="es-MX" sz="3300" b="1" i="1" dirty="0" smtClean="0">
                <a:latin typeface="Times New Roman" panose="02020603050405020304" pitchFamily="18" charset="0"/>
                <a:cs typeface="Times New Roman" panose="02020603050405020304" pitchFamily="18" charset="0"/>
              </a:rPr>
              <a:t>.</a:t>
            </a:r>
            <a:endParaRPr lang="es-MX" sz="3300" b="1" dirty="0">
              <a:latin typeface="Times New Roman" panose="02020603050405020304" pitchFamily="18" charset="0"/>
              <a:cs typeface="Times New Roman" panose="02020603050405020304" pitchFamily="18" charset="0"/>
            </a:endParaRPr>
          </a:p>
        </p:txBody>
      </p:sp>
      <p:sp>
        <p:nvSpPr>
          <p:cNvPr id="4" name="3 Marcador de texto"/>
          <p:cNvSpPr>
            <a:spLocks noGrp="1"/>
          </p:cNvSpPr>
          <p:nvPr>
            <p:ph type="body" idx="2"/>
          </p:nvPr>
        </p:nvSpPr>
        <p:spPr/>
        <p:txBody>
          <a:bodyPr>
            <a:normAutofit/>
          </a:bodyPr>
          <a:lstStyle/>
          <a:p>
            <a:endParaRPr lang="es-MX" sz="2900" b="1" dirty="0" smtClean="0">
              <a:latin typeface="Times New Roman" panose="02020603050405020304" pitchFamily="18" charset="0"/>
              <a:cs typeface="Times New Roman" panose="02020603050405020304" pitchFamily="18" charset="0"/>
            </a:endParaRPr>
          </a:p>
          <a:p>
            <a:endParaRPr lang="es-MX" sz="2900" dirty="0"/>
          </a:p>
        </p:txBody>
      </p:sp>
      <p:sp>
        <p:nvSpPr>
          <p:cNvPr id="3" name="2 Título"/>
          <p:cNvSpPr>
            <a:spLocks noGrp="1"/>
          </p:cNvSpPr>
          <p:nvPr>
            <p:ph type="title"/>
          </p:nvPr>
        </p:nvSpPr>
        <p:spPr>
          <a:xfrm>
            <a:off x="395536" y="332656"/>
            <a:ext cx="8367464" cy="576064"/>
          </a:xfrm>
        </p:spPr>
        <p:txBody>
          <a:bodyPr>
            <a:noAutofit/>
          </a:bodyPr>
          <a:lstStyle/>
          <a:p>
            <a:pPr algn="ctr"/>
            <a:r>
              <a:rPr lang="es-ES_tradnl" sz="3600" dirty="0" smtClean="0">
                <a:latin typeface="Times New Roman" panose="02020603050405020304" pitchFamily="18" charset="0"/>
                <a:cs typeface="Times New Roman" panose="02020603050405020304" pitchFamily="18" charset="0"/>
              </a:rPr>
              <a:t>Hay diferentes tipos de Duelos</a:t>
            </a:r>
            <a:endParaRPr lang="es-MX" sz="3600" dirty="0">
              <a:latin typeface="Times New Roman" panose="02020603050405020304" pitchFamily="18" charset="0"/>
              <a:cs typeface="Times New Roman" panose="02020603050405020304" pitchFamily="18" charset="0"/>
            </a:endParaRPr>
          </a:p>
        </p:txBody>
      </p:sp>
      <p:pic>
        <p:nvPicPr>
          <p:cNvPr id="12290" name="Picture 2" descr="Resultado de imagen para niño muy tri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68760"/>
            <a:ext cx="396044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169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125</TotalTime>
  <Words>987</Words>
  <Application>Microsoft Office PowerPoint</Application>
  <PresentationFormat>Presentación en pantalla (4:3)</PresentationFormat>
  <Paragraphs>103</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Papel</vt:lpstr>
      <vt:lpstr>     Sugerencias para docentes Los primeros días en el aula después de la emergencia.  </vt:lpstr>
      <vt:lpstr>Los primeros días de regreso a la escuela las y los profesores tienen el reto de crear las condiciones más adecuadas para continuar sus labores académicas en un ambiente propicio para la convivencia, el trabajo colectivo y el aprendizaje. </vt:lpstr>
      <vt:lpstr>El regreso a clases constituye una de las principales señales de que la emergencia está pasando y es preciso volver a la normalidad. </vt:lpstr>
      <vt:lpstr>Ante lo adverso, los recursos Psicoa-fectivos y Resilientes </vt:lpstr>
      <vt:lpstr>Algunas características de la resiliencia en las niñas, niños y adolescentes son:  </vt:lpstr>
      <vt:lpstr>Algunas características de la resiliencia en las niñas, niños y adolescentes son:  </vt:lpstr>
      <vt:lpstr>El estado de ánimo y la manera de procesar lo sucedido es diferente de persona a persona, por lo que es necesario identificar si en la escuela hay quienes tienen mayor dificultad para expresar y poner en orden sus pensamientos y emociones, e inclusive si requiere de atención especializada. </vt:lpstr>
      <vt:lpstr>Presentación de PowerPoint</vt:lpstr>
      <vt:lpstr>Hay diferentes tipos de Duelos</vt:lpstr>
      <vt:lpstr>Hay diferentes tipos de Duelos</vt:lpstr>
      <vt:lpstr>¿Qué hago ante una crisis? </vt:lpstr>
      <vt:lpstr>Primeros Auxilios Psicológicos</vt:lpstr>
      <vt:lpstr>¿Qué SI hacer? y ¿qué NO hacer? en los Primeros Auxilios  Psicológicos:</vt:lpstr>
      <vt:lpstr> 1. contactar </vt:lpstr>
      <vt:lpstr>2. Dimensionar el problema</vt:lpstr>
      <vt:lpstr>3. Posibles soluciones </vt:lpstr>
      <vt:lpstr>4. Acción concreta </vt:lpstr>
      <vt:lpstr>5. Seguimiento</vt:lpstr>
      <vt:lpstr>10 Acciones para retomar la vida cotidiana en el aula</vt:lpstr>
      <vt:lpstr>Autocuidado  Cualquier persona que trabaja en contextos de emergencia o crisis, o bien que su labor implica escuchar y apoyar las emociones de otras personas, experimenta desgaste emocional. Esto significa que debe tomar medidas de autocuidado tales como evitar el sobre involucramiento, caer en la apatía, indiferencia, temor o enojo. La persona cuidadora debe ser cuidada, si requieres ayuda, acompañamiento o escucha, busca apoyo entre tus colegas o con algún profesional.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Guía de intervención en crisis, gestión emocional y postvencion para niños, niñas y adolescentes </dc:title>
  <dc:creator>a</dc:creator>
  <cp:lastModifiedBy>a</cp:lastModifiedBy>
  <cp:revision>13</cp:revision>
  <dcterms:created xsi:type="dcterms:W3CDTF">2017-10-14T05:41:41Z</dcterms:created>
  <dcterms:modified xsi:type="dcterms:W3CDTF">2017-10-14T08:46:51Z</dcterms:modified>
</cp:coreProperties>
</file>